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notesMasterIdLst>
    <p:notesMasterId r:id="rId40"/>
  </p:notesMasterIdLst>
  <p:handoutMasterIdLst>
    <p:handoutMasterId r:id="rId41"/>
  </p:handoutMasterIdLst>
  <p:sldIdLst>
    <p:sldId id="256" r:id="rId5"/>
    <p:sldId id="285" r:id="rId6"/>
    <p:sldId id="286" r:id="rId7"/>
    <p:sldId id="320" r:id="rId8"/>
    <p:sldId id="321" r:id="rId9"/>
    <p:sldId id="322" r:id="rId10"/>
    <p:sldId id="323" r:id="rId11"/>
    <p:sldId id="324" r:id="rId12"/>
    <p:sldId id="325" r:id="rId13"/>
    <p:sldId id="326" r:id="rId14"/>
    <p:sldId id="327" r:id="rId15"/>
    <p:sldId id="328" r:id="rId16"/>
    <p:sldId id="329" r:id="rId17"/>
    <p:sldId id="330" r:id="rId18"/>
    <p:sldId id="331" r:id="rId19"/>
    <p:sldId id="332" r:id="rId20"/>
    <p:sldId id="333" r:id="rId21"/>
    <p:sldId id="334" r:id="rId22"/>
    <p:sldId id="335" r:id="rId23"/>
    <p:sldId id="336" r:id="rId24"/>
    <p:sldId id="338" r:id="rId25"/>
    <p:sldId id="337" r:id="rId26"/>
    <p:sldId id="339" r:id="rId27"/>
    <p:sldId id="340" r:id="rId28"/>
    <p:sldId id="341" r:id="rId29"/>
    <p:sldId id="342" r:id="rId30"/>
    <p:sldId id="343" r:id="rId31"/>
    <p:sldId id="344" r:id="rId32"/>
    <p:sldId id="345" r:id="rId33"/>
    <p:sldId id="346" r:id="rId34"/>
    <p:sldId id="347" r:id="rId35"/>
    <p:sldId id="348" r:id="rId36"/>
    <p:sldId id="349" r:id="rId37"/>
    <p:sldId id="350" r:id="rId38"/>
    <p:sldId id="398" r:id="rId39"/>
  </p:sldIdLst>
  <p:sldSz cx="10693400" cy="7561263"/>
  <p:notesSz cx="6858000" cy="9144000"/>
  <p:embeddedFontLst>
    <p:embeddedFont>
      <p:font typeface="맑은 고딕" panose="020B0503020000020004" pitchFamily="50" charset="-127"/>
      <p:regular r:id="rId42"/>
      <p:bold r:id="rId43"/>
    </p:embeddedFont>
  </p:embeddedFontLst>
  <p:defaultTextStyle>
    <a:defPPr>
      <a:defRPr lang="ko-KR"/>
    </a:defPPr>
    <a:lvl1pPr marL="0" algn="l" defTabSz="1168237" rtl="0" eaLnBrk="1" latinLnBrk="1" hangingPunct="1">
      <a:defRPr sz="2300" kern="1200">
        <a:solidFill>
          <a:schemeClr val="tx1"/>
        </a:solidFill>
        <a:latin typeface="+mn-lt"/>
        <a:ea typeface="+mn-ea"/>
        <a:cs typeface="+mn-cs"/>
      </a:defRPr>
    </a:lvl1pPr>
    <a:lvl2pPr marL="584119" algn="l" defTabSz="1168237" rtl="0" eaLnBrk="1" latinLnBrk="1" hangingPunct="1">
      <a:defRPr sz="2300" kern="1200">
        <a:solidFill>
          <a:schemeClr val="tx1"/>
        </a:solidFill>
        <a:latin typeface="+mn-lt"/>
        <a:ea typeface="+mn-ea"/>
        <a:cs typeface="+mn-cs"/>
      </a:defRPr>
    </a:lvl2pPr>
    <a:lvl3pPr marL="1168237" algn="l" defTabSz="1168237" rtl="0" eaLnBrk="1" latinLnBrk="1" hangingPunct="1">
      <a:defRPr sz="2300" kern="1200">
        <a:solidFill>
          <a:schemeClr val="tx1"/>
        </a:solidFill>
        <a:latin typeface="+mn-lt"/>
        <a:ea typeface="+mn-ea"/>
        <a:cs typeface="+mn-cs"/>
      </a:defRPr>
    </a:lvl3pPr>
    <a:lvl4pPr marL="1752356" algn="l" defTabSz="1168237" rtl="0" eaLnBrk="1" latinLnBrk="1" hangingPunct="1">
      <a:defRPr sz="2300" kern="1200">
        <a:solidFill>
          <a:schemeClr val="tx1"/>
        </a:solidFill>
        <a:latin typeface="+mn-lt"/>
        <a:ea typeface="+mn-ea"/>
        <a:cs typeface="+mn-cs"/>
      </a:defRPr>
    </a:lvl4pPr>
    <a:lvl5pPr marL="2336475" algn="l" defTabSz="1168237" rtl="0" eaLnBrk="1" latinLnBrk="1" hangingPunct="1">
      <a:defRPr sz="2300" kern="1200">
        <a:solidFill>
          <a:schemeClr val="tx1"/>
        </a:solidFill>
        <a:latin typeface="+mn-lt"/>
        <a:ea typeface="+mn-ea"/>
        <a:cs typeface="+mn-cs"/>
      </a:defRPr>
    </a:lvl5pPr>
    <a:lvl6pPr marL="2920594" algn="l" defTabSz="1168237" rtl="0" eaLnBrk="1" latinLnBrk="1" hangingPunct="1">
      <a:defRPr sz="2300" kern="1200">
        <a:solidFill>
          <a:schemeClr val="tx1"/>
        </a:solidFill>
        <a:latin typeface="+mn-lt"/>
        <a:ea typeface="+mn-ea"/>
        <a:cs typeface="+mn-cs"/>
      </a:defRPr>
    </a:lvl6pPr>
    <a:lvl7pPr marL="3504712" algn="l" defTabSz="1168237" rtl="0" eaLnBrk="1" latinLnBrk="1" hangingPunct="1">
      <a:defRPr sz="2300" kern="1200">
        <a:solidFill>
          <a:schemeClr val="tx1"/>
        </a:solidFill>
        <a:latin typeface="+mn-lt"/>
        <a:ea typeface="+mn-ea"/>
        <a:cs typeface="+mn-cs"/>
      </a:defRPr>
    </a:lvl7pPr>
    <a:lvl8pPr marL="4088831" algn="l" defTabSz="1168237" rtl="0" eaLnBrk="1" latinLnBrk="1" hangingPunct="1">
      <a:defRPr sz="2300" kern="1200">
        <a:solidFill>
          <a:schemeClr val="tx1"/>
        </a:solidFill>
        <a:latin typeface="+mn-lt"/>
        <a:ea typeface="+mn-ea"/>
        <a:cs typeface="+mn-cs"/>
      </a:defRPr>
    </a:lvl8pPr>
    <a:lvl9pPr marL="4672950" algn="l" defTabSz="1168237" rtl="0" eaLnBrk="1" latinLnBrk="1" hangingPunct="1">
      <a:defRPr sz="2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36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CA4"/>
    <a:srgbClr val="E4DDD6"/>
    <a:srgbClr val="EBDFD9"/>
    <a:srgbClr val="E8DBD4"/>
    <a:srgbClr val="452513"/>
    <a:srgbClr val="5E4232"/>
    <a:srgbClr val="6B3305"/>
    <a:srgbClr val="443233"/>
    <a:srgbClr val="4C2504"/>
    <a:srgbClr val="00A6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10"/>
    <p:restoredTop sz="94743"/>
  </p:normalViewPr>
  <p:slideViewPr>
    <p:cSldViewPr>
      <p:cViewPr varScale="1">
        <p:scale>
          <a:sx n="95" d="100"/>
          <a:sy n="95" d="100"/>
        </p:scale>
        <p:origin x="1422" y="90"/>
      </p:cViewPr>
      <p:guideLst>
        <p:guide orient="horz" pos="2381"/>
        <p:guide pos="336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1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2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>
              <a:latin typeface="나눔스퀘어OTF Bold"/>
              <a:ea typeface="나눔스퀘어OTF Bold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72C433AF-8F89-4B92-A206-959813415ECB}" type="datetime1">
              <a:rPr lang="ko-KR" altLang="en-US">
                <a:latin typeface="나눔스퀘어OTF Bold"/>
                <a:ea typeface="나눔스퀘어OTF Bold"/>
              </a:rPr>
              <a:pPr lvl="0">
                <a:defRPr lang="ko-KR" altLang="en-US"/>
              </a:pPr>
              <a:t>2023-01-10</a:t>
            </a:fld>
            <a:endParaRPr lang="ko-KR" altLang="en-US">
              <a:latin typeface="나눔스퀘어OTF Bold"/>
              <a:ea typeface="나눔스퀘어OTF Bold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>
              <a:latin typeface="나눔스퀘어OTF Bold"/>
              <a:ea typeface="나눔스퀘어OTF Bold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63754A80-0394-429B-8860-E0BBB8BBA79C}" type="slidenum">
              <a:rPr lang="ko-KR" altLang="en-US">
                <a:latin typeface="나눔스퀘어OTF Bold"/>
                <a:ea typeface="나눔스퀘어OTF Bold"/>
              </a:rPr>
              <a:pPr lvl="0">
                <a:defRPr lang="ko-KR" altLang="en-US"/>
              </a:pPr>
              <a:t>‹#›</a:t>
            </a:fld>
            <a:endParaRPr lang="ko-KR" altLang="en-US">
              <a:latin typeface="나눔스퀘어OTF Bold"/>
              <a:ea typeface="나눔스퀘어OTF Bold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7BA3F-E428-4E9E-BBEE-9EC5FF224C5D}" type="datetimeFigureOut">
              <a:rPr lang="ko-KR" altLang="en-US" smtClean="0"/>
              <a:t>2023-01-10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2B04F-21AC-40DF-BF78-70048D9EEF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230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211220_DMUAI PPT-29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78148" y="7143750"/>
            <a:ext cx="1099542" cy="18325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5005DD1-4C92-42AA-8464-BF8DF8A0AE4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78697" y="7079357"/>
            <a:ext cx="1423988" cy="2476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D648-F271-4DE7-87EB-602D934D0227}" type="datetimeFigureOut">
              <a:rPr lang="ko-KR" altLang="en-US" smtClean="0"/>
              <a:pPr/>
              <a:t>2023-01-10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52715" y="227538"/>
            <a:ext cx="2406015" cy="483780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4670" y="227538"/>
            <a:ext cx="7039822" cy="483780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D648-F271-4DE7-87EB-602D934D0227}" type="datetimeFigureOut">
              <a:rPr lang="ko-KR" altLang="en-US" smtClean="0"/>
              <a:pPr/>
              <a:t>2023-01-10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D648-F271-4DE7-87EB-602D934D0227}" type="datetimeFigureOut">
              <a:rPr lang="ko-KR" altLang="en-US" smtClean="0"/>
              <a:pPr/>
              <a:t>2023-01-10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4705" y="4858813"/>
            <a:ext cx="9089390" cy="1501750"/>
          </a:xfrm>
        </p:spPr>
        <p:txBody>
          <a:bodyPr anchor="t"/>
          <a:lstStyle>
            <a:lvl1pPr algn="l">
              <a:defRPr sz="51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4705" y="3204786"/>
            <a:ext cx="9089390" cy="1654025"/>
          </a:xfrm>
        </p:spPr>
        <p:txBody>
          <a:bodyPr anchor="b"/>
          <a:lstStyle>
            <a:lvl1pPr marL="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1pPr>
            <a:lvl2pPr marL="584119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2pPr>
            <a:lvl3pPr marL="116823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3pPr>
            <a:lvl4pPr marL="175235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4pPr>
            <a:lvl5pPr marL="233647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5pPr>
            <a:lvl6pPr marL="292059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6pPr>
            <a:lvl7pPr marL="350471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7pPr>
            <a:lvl8pPr marL="408883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8pPr>
            <a:lvl9pPr marL="46729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D648-F271-4DE7-87EB-602D934D0227}" type="datetimeFigureOut">
              <a:rPr lang="ko-KR" altLang="en-US" smtClean="0"/>
              <a:pPr/>
              <a:t>2023-01-10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4670" y="1323222"/>
            <a:ext cx="4722918" cy="3742125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35812" y="1323222"/>
            <a:ext cx="4722918" cy="3742125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D648-F271-4DE7-87EB-602D934D0227}" type="datetimeFigureOut">
              <a:rPr lang="ko-KR" altLang="en-US" smtClean="0"/>
              <a:pPr/>
              <a:t>2023-01-10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670" y="302800"/>
            <a:ext cx="9624060" cy="1260211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670" y="1692534"/>
            <a:ext cx="4724775" cy="705368"/>
          </a:xfrm>
        </p:spPr>
        <p:txBody>
          <a:bodyPr anchor="b"/>
          <a:lstStyle>
            <a:lvl1pPr marL="0" indent="0">
              <a:buNone/>
              <a:defRPr sz="3100" b="1"/>
            </a:lvl1pPr>
            <a:lvl2pPr marL="584119" indent="0">
              <a:buNone/>
              <a:defRPr sz="2600" b="1"/>
            </a:lvl2pPr>
            <a:lvl3pPr marL="1168237" indent="0">
              <a:buNone/>
              <a:defRPr sz="2300" b="1"/>
            </a:lvl3pPr>
            <a:lvl4pPr marL="1752356" indent="0">
              <a:buNone/>
              <a:defRPr sz="2000" b="1"/>
            </a:lvl4pPr>
            <a:lvl5pPr marL="2336475" indent="0">
              <a:buNone/>
              <a:defRPr sz="2000" b="1"/>
            </a:lvl5pPr>
            <a:lvl6pPr marL="2920594" indent="0">
              <a:buNone/>
              <a:defRPr sz="2000" b="1"/>
            </a:lvl6pPr>
            <a:lvl7pPr marL="3504712" indent="0">
              <a:buNone/>
              <a:defRPr sz="2000" b="1"/>
            </a:lvl7pPr>
            <a:lvl8pPr marL="4088831" indent="0">
              <a:buNone/>
              <a:defRPr sz="2000" b="1"/>
            </a:lvl8pPr>
            <a:lvl9pPr marL="4672950" indent="0">
              <a:buNone/>
              <a:defRPr sz="20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34670" y="2397900"/>
            <a:ext cx="4724775" cy="4356478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2101" y="1692534"/>
            <a:ext cx="4726631" cy="705368"/>
          </a:xfrm>
        </p:spPr>
        <p:txBody>
          <a:bodyPr anchor="b"/>
          <a:lstStyle>
            <a:lvl1pPr marL="0" indent="0">
              <a:buNone/>
              <a:defRPr sz="3100" b="1"/>
            </a:lvl1pPr>
            <a:lvl2pPr marL="584119" indent="0">
              <a:buNone/>
              <a:defRPr sz="2600" b="1"/>
            </a:lvl2pPr>
            <a:lvl3pPr marL="1168237" indent="0">
              <a:buNone/>
              <a:defRPr sz="2300" b="1"/>
            </a:lvl3pPr>
            <a:lvl4pPr marL="1752356" indent="0">
              <a:buNone/>
              <a:defRPr sz="2000" b="1"/>
            </a:lvl4pPr>
            <a:lvl5pPr marL="2336475" indent="0">
              <a:buNone/>
              <a:defRPr sz="2000" b="1"/>
            </a:lvl5pPr>
            <a:lvl6pPr marL="2920594" indent="0">
              <a:buNone/>
              <a:defRPr sz="2000" b="1"/>
            </a:lvl6pPr>
            <a:lvl7pPr marL="3504712" indent="0">
              <a:buNone/>
              <a:defRPr sz="2000" b="1"/>
            </a:lvl7pPr>
            <a:lvl8pPr marL="4088831" indent="0">
              <a:buNone/>
              <a:defRPr sz="2000" b="1"/>
            </a:lvl8pPr>
            <a:lvl9pPr marL="4672950" indent="0">
              <a:buNone/>
              <a:defRPr sz="20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32101" y="2397900"/>
            <a:ext cx="4726631" cy="4356478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D648-F271-4DE7-87EB-602D934D0227}" type="datetimeFigureOut">
              <a:rPr lang="ko-KR" altLang="en-US" smtClean="0"/>
              <a:pPr/>
              <a:t>2023-01-10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D648-F271-4DE7-87EB-602D934D0227}" type="datetimeFigureOut">
              <a:rPr lang="ko-KR" altLang="en-US" smtClean="0"/>
              <a:pPr/>
              <a:t>2023-01-10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D648-F271-4DE7-87EB-602D934D0227}" type="datetimeFigureOut">
              <a:rPr lang="ko-KR" altLang="en-US" smtClean="0"/>
              <a:pPr/>
              <a:t>2023-01-10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672" y="301049"/>
            <a:ext cx="3518055" cy="1281215"/>
          </a:xfrm>
        </p:spPr>
        <p:txBody>
          <a:bodyPr anchor="b"/>
          <a:lstStyle>
            <a:lvl1pPr algn="l">
              <a:defRPr sz="26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180822" y="301052"/>
            <a:ext cx="5977908" cy="6453329"/>
          </a:xfrm>
        </p:spPr>
        <p:txBody>
          <a:bodyPr/>
          <a:lstStyle>
            <a:lvl1pPr>
              <a:defRPr sz="4100"/>
            </a:lvl1pPr>
            <a:lvl2pPr>
              <a:defRPr sz="3600"/>
            </a:lvl2pPr>
            <a:lvl3pPr>
              <a:defRPr sz="31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34672" y="1582267"/>
            <a:ext cx="3518055" cy="5172114"/>
          </a:xfrm>
        </p:spPr>
        <p:txBody>
          <a:bodyPr/>
          <a:lstStyle>
            <a:lvl1pPr marL="0" indent="0">
              <a:buNone/>
              <a:defRPr sz="1800"/>
            </a:lvl1pPr>
            <a:lvl2pPr marL="584119" indent="0">
              <a:buNone/>
              <a:defRPr sz="1500"/>
            </a:lvl2pPr>
            <a:lvl3pPr marL="1168237" indent="0">
              <a:buNone/>
              <a:defRPr sz="1300"/>
            </a:lvl3pPr>
            <a:lvl4pPr marL="1752356" indent="0">
              <a:buNone/>
              <a:defRPr sz="1100"/>
            </a:lvl4pPr>
            <a:lvl5pPr marL="2336475" indent="0">
              <a:buNone/>
              <a:defRPr sz="1100"/>
            </a:lvl5pPr>
            <a:lvl6pPr marL="2920594" indent="0">
              <a:buNone/>
              <a:defRPr sz="1100"/>
            </a:lvl6pPr>
            <a:lvl7pPr marL="3504712" indent="0">
              <a:buNone/>
              <a:defRPr sz="1100"/>
            </a:lvl7pPr>
            <a:lvl8pPr marL="4088831" indent="0">
              <a:buNone/>
              <a:defRPr sz="1100"/>
            </a:lvl8pPr>
            <a:lvl9pPr marL="4672950" indent="0">
              <a:buNone/>
              <a:defRPr sz="1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D648-F271-4DE7-87EB-602D934D0227}" type="datetimeFigureOut">
              <a:rPr lang="ko-KR" altLang="en-US" smtClean="0"/>
              <a:pPr/>
              <a:t>2023-01-10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6"/>
          </a:xfrm>
        </p:spPr>
        <p:txBody>
          <a:bodyPr anchor="b"/>
          <a:lstStyle>
            <a:lvl1pPr algn="l">
              <a:defRPr sz="26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95981" y="675612"/>
            <a:ext cx="6416040" cy="4536758"/>
          </a:xfrm>
        </p:spPr>
        <p:txBody>
          <a:bodyPr/>
          <a:lstStyle>
            <a:lvl1pPr marL="0" indent="0">
              <a:buNone/>
              <a:defRPr sz="4100"/>
            </a:lvl1pPr>
            <a:lvl2pPr marL="584119" indent="0">
              <a:buNone/>
              <a:defRPr sz="3600"/>
            </a:lvl2pPr>
            <a:lvl3pPr marL="1168237" indent="0">
              <a:buNone/>
              <a:defRPr sz="3100"/>
            </a:lvl3pPr>
            <a:lvl4pPr marL="1752356" indent="0">
              <a:buNone/>
              <a:defRPr sz="2600"/>
            </a:lvl4pPr>
            <a:lvl5pPr marL="2336475" indent="0">
              <a:buNone/>
              <a:defRPr sz="2600"/>
            </a:lvl5pPr>
            <a:lvl6pPr marL="2920594" indent="0">
              <a:buNone/>
              <a:defRPr sz="2600"/>
            </a:lvl6pPr>
            <a:lvl7pPr marL="3504712" indent="0">
              <a:buNone/>
              <a:defRPr sz="2600"/>
            </a:lvl7pPr>
            <a:lvl8pPr marL="4088831" indent="0">
              <a:buNone/>
              <a:defRPr sz="2600"/>
            </a:lvl8pPr>
            <a:lvl9pPr marL="4672950" indent="0">
              <a:buNone/>
              <a:defRPr sz="26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800"/>
            </a:lvl1pPr>
            <a:lvl2pPr marL="584119" indent="0">
              <a:buNone/>
              <a:defRPr sz="1500"/>
            </a:lvl2pPr>
            <a:lvl3pPr marL="1168237" indent="0">
              <a:buNone/>
              <a:defRPr sz="1300"/>
            </a:lvl3pPr>
            <a:lvl4pPr marL="1752356" indent="0">
              <a:buNone/>
              <a:defRPr sz="1100"/>
            </a:lvl4pPr>
            <a:lvl5pPr marL="2336475" indent="0">
              <a:buNone/>
              <a:defRPr sz="1100"/>
            </a:lvl5pPr>
            <a:lvl6pPr marL="2920594" indent="0">
              <a:buNone/>
              <a:defRPr sz="1100"/>
            </a:lvl6pPr>
            <a:lvl7pPr marL="3504712" indent="0">
              <a:buNone/>
              <a:defRPr sz="1100"/>
            </a:lvl7pPr>
            <a:lvl8pPr marL="4088831" indent="0">
              <a:buNone/>
              <a:defRPr sz="1100"/>
            </a:lvl8pPr>
            <a:lvl9pPr marL="4672950" indent="0">
              <a:buNone/>
              <a:defRPr sz="1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D648-F271-4DE7-87EB-602D934D0227}" type="datetimeFigureOut">
              <a:rPr lang="ko-KR" altLang="en-US" smtClean="0"/>
              <a:pPr/>
              <a:t>2023-01-10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34670" y="302800"/>
            <a:ext cx="9624060" cy="1260211"/>
          </a:xfrm>
          <a:prstGeom prst="rect">
            <a:avLst/>
          </a:prstGeom>
        </p:spPr>
        <p:txBody>
          <a:bodyPr vert="horz" lIns="116824" tIns="58412" rIns="116824" bIns="58412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670" y="1764296"/>
            <a:ext cx="9624060" cy="4990084"/>
          </a:xfrm>
          <a:prstGeom prst="rect">
            <a:avLst/>
          </a:prstGeom>
        </p:spPr>
        <p:txBody>
          <a:bodyPr vert="horz" lIns="116824" tIns="58412" rIns="116824" bIns="58412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670" y="7008171"/>
            <a:ext cx="2495127" cy="402568"/>
          </a:xfrm>
          <a:prstGeom prst="rect">
            <a:avLst/>
          </a:prstGeom>
        </p:spPr>
        <p:txBody>
          <a:bodyPr vert="horz" lIns="116824" tIns="58412" rIns="116824" bIns="58412" rtlCol="0" anchor="ctr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  <a:latin typeface="나눔스퀘어OTF Bold" pitchFamily="34" charset="-127"/>
                <a:ea typeface="나눔스퀘어OTF Bold" pitchFamily="34" charset="-127"/>
              </a:defRPr>
            </a:lvl1pPr>
          </a:lstStyle>
          <a:p>
            <a:fld id="{B515D648-F271-4DE7-87EB-602D934D0227}" type="datetimeFigureOut">
              <a:rPr lang="ko-KR" altLang="en-US" smtClean="0"/>
              <a:pPr/>
              <a:t>2023-01-10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3579" y="7008171"/>
            <a:ext cx="3386243" cy="402568"/>
          </a:xfrm>
          <a:prstGeom prst="rect">
            <a:avLst/>
          </a:prstGeom>
        </p:spPr>
        <p:txBody>
          <a:bodyPr vert="horz" lIns="116824" tIns="58412" rIns="116824" bIns="58412" rtlCol="0" anchor="ctr"/>
          <a:lstStyle>
            <a:lvl1pPr algn="ctr">
              <a:defRPr sz="1500">
                <a:solidFill>
                  <a:schemeClr val="tx1">
                    <a:tint val="75000"/>
                  </a:schemeClr>
                </a:solidFill>
                <a:latin typeface="나눔스퀘어OTF Bold" pitchFamily="34" charset="-127"/>
                <a:ea typeface="나눔스퀘어OTF Bold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3603" y="7008171"/>
            <a:ext cx="2495127" cy="402568"/>
          </a:xfrm>
          <a:prstGeom prst="rect">
            <a:avLst/>
          </a:prstGeom>
        </p:spPr>
        <p:txBody>
          <a:bodyPr vert="horz" lIns="116824" tIns="58412" rIns="116824" bIns="58412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  <a:latin typeface="나눔스퀘어OTF Bold" pitchFamily="34" charset="-127"/>
                <a:ea typeface="나눔스퀘어OTF Bold" pitchFamily="34" charset="-127"/>
              </a:defRPr>
            </a:lvl1pPr>
          </a:lstStyle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168237" rtl="0" eaLnBrk="1" latinLnBrk="1" hangingPunct="1">
        <a:spcBef>
          <a:spcPct val="0"/>
        </a:spcBef>
        <a:buNone/>
        <a:defRPr sz="5600" kern="1200">
          <a:solidFill>
            <a:schemeClr val="tx1"/>
          </a:solidFill>
          <a:latin typeface="나눔스퀘어OTF Bold" pitchFamily="34" charset="-127"/>
          <a:ea typeface="나눔스퀘어OTF Bold" pitchFamily="34" charset="-127"/>
          <a:cs typeface="+mj-cs"/>
        </a:defRPr>
      </a:lvl1pPr>
    </p:titleStyle>
    <p:bodyStyle>
      <a:lvl1pPr marL="438089" indent="-438089" algn="l" defTabSz="1168237" rtl="0" eaLnBrk="1" latinLnBrk="1" hangingPunct="1">
        <a:spcBef>
          <a:spcPct val="20000"/>
        </a:spcBef>
        <a:buFont typeface="Arial" pitchFamily="34" charset="0"/>
        <a:buChar char="•"/>
        <a:defRPr sz="4100" kern="1200">
          <a:solidFill>
            <a:schemeClr val="tx1"/>
          </a:solidFill>
          <a:latin typeface="나눔스퀘어OTF Bold" pitchFamily="34" charset="-127"/>
          <a:ea typeface="나눔스퀘어OTF Bold" pitchFamily="34" charset="-127"/>
          <a:cs typeface="+mn-cs"/>
        </a:defRPr>
      </a:lvl1pPr>
      <a:lvl2pPr marL="949193" indent="-365074" algn="l" defTabSz="1168237" rtl="0" eaLnBrk="1" latinLnBrk="1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tx1"/>
          </a:solidFill>
          <a:latin typeface="나눔스퀘어OTF Bold" pitchFamily="34" charset="-127"/>
          <a:ea typeface="나눔스퀘어OTF Bold" pitchFamily="34" charset="-127"/>
          <a:cs typeface="+mn-cs"/>
        </a:defRPr>
      </a:lvl2pPr>
      <a:lvl3pPr marL="1460297" indent="-292059" algn="l" defTabSz="1168237" rtl="0" eaLnBrk="1" latinLnBrk="1" hangingPunct="1">
        <a:spcBef>
          <a:spcPct val="20000"/>
        </a:spcBef>
        <a:buFont typeface="Arial" pitchFamily="34" charset="0"/>
        <a:buChar char="•"/>
        <a:defRPr sz="3100" kern="1200">
          <a:solidFill>
            <a:schemeClr val="tx1"/>
          </a:solidFill>
          <a:latin typeface="나눔스퀘어OTF Bold" pitchFamily="34" charset="-127"/>
          <a:ea typeface="나눔스퀘어OTF Bold" pitchFamily="34" charset="-127"/>
          <a:cs typeface="+mn-cs"/>
        </a:defRPr>
      </a:lvl3pPr>
      <a:lvl4pPr marL="2044416" indent="-292059" algn="l" defTabSz="1168237" rtl="0" eaLnBrk="1" latinLnBrk="1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나눔스퀘어OTF Bold" pitchFamily="34" charset="-127"/>
          <a:ea typeface="나눔스퀘어OTF Bold" pitchFamily="34" charset="-127"/>
          <a:cs typeface="+mn-cs"/>
        </a:defRPr>
      </a:lvl4pPr>
      <a:lvl5pPr marL="2628534" indent="-292059" algn="l" defTabSz="1168237" rtl="0" eaLnBrk="1" latinLnBrk="1" hangingPunct="1">
        <a:spcBef>
          <a:spcPct val="20000"/>
        </a:spcBef>
        <a:buFont typeface="Arial" pitchFamily="34" charset="0"/>
        <a:buChar char="»"/>
        <a:defRPr sz="2600" kern="1200">
          <a:solidFill>
            <a:schemeClr val="tx1"/>
          </a:solidFill>
          <a:latin typeface="나눔스퀘어OTF Bold" pitchFamily="34" charset="-127"/>
          <a:ea typeface="나눔스퀘어OTF Bold" pitchFamily="34" charset="-127"/>
          <a:cs typeface="+mn-cs"/>
        </a:defRPr>
      </a:lvl5pPr>
      <a:lvl6pPr marL="3212653" indent="-292059" algn="l" defTabSz="1168237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796772" indent="-292059" algn="l" defTabSz="1168237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380890" indent="-292059" algn="l" defTabSz="1168237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965009" indent="-292059" algn="l" defTabSz="1168237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168237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84119" algn="l" defTabSz="1168237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68237" algn="l" defTabSz="1168237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52356" algn="l" defTabSz="1168237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36475" algn="l" defTabSz="1168237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20594" algn="l" defTabSz="1168237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504712" algn="l" defTabSz="1168237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88831" algn="l" defTabSz="1168237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72950" algn="l" defTabSz="1168237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0693400" cy="7561263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5598" y="1389085"/>
            <a:ext cx="6628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동양미래대학교 전문기술 석사과정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2342" y="2113079"/>
            <a:ext cx="4896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2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8188" y="2420856"/>
            <a:ext cx="18630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>
                <a:solidFill>
                  <a:schemeClr val="bg2"/>
                </a:solidFill>
                <a:latin typeface="+mn-ea"/>
              </a:rPr>
              <a:t>Dongyang</a:t>
            </a:r>
            <a:r>
              <a:rPr lang="en-US" altLang="ko-KR" sz="1000" b="1" dirty="0">
                <a:solidFill>
                  <a:schemeClr val="bg2"/>
                </a:solidFill>
                <a:latin typeface="+mn-ea"/>
              </a:rPr>
              <a:t> </a:t>
            </a:r>
            <a:r>
              <a:rPr lang="en-US" altLang="ko-KR" sz="1000" b="1" dirty="0" err="1">
                <a:solidFill>
                  <a:schemeClr val="bg2"/>
                </a:solidFill>
                <a:latin typeface="+mn-ea"/>
              </a:rPr>
              <a:t>Mirae</a:t>
            </a:r>
            <a:r>
              <a:rPr lang="en-US" altLang="ko-KR" sz="1000" b="1" dirty="0">
                <a:solidFill>
                  <a:schemeClr val="bg2"/>
                </a:solidFill>
                <a:latin typeface="+mn-ea"/>
              </a:rPr>
              <a:t> University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5513" y="6992274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5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장</a:t>
            </a:r>
          </a:p>
        </p:txBody>
      </p:sp>
      <p:pic>
        <p:nvPicPr>
          <p:cNvPr id="10" name="그림 9" descr="211220_DMUAI PPT-2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75092" y="324247"/>
            <a:ext cx="1475235" cy="246889"/>
          </a:xfrm>
          <a:prstGeom prst="rect">
            <a:avLst/>
          </a:prstGeom>
        </p:spPr>
      </p:pic>
      <p:pic>
        <p:nvPicPr>
          <p:cNvPr id="11" name="그림 10" descr="211220_DMUAI PPT-3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82604" y="3564607"/>
            <a:ext cx="5605283" cy="3566167"/>
          </a:xfrm>
          <a:prstGeom prst="rect">
            <a:avLst/>
          </a:prstGeom>
        </p:spPr>
      </p:pic>
      <p:cxnSp>
        <p:nvCxnSpPr>
          <p:cNvPr id="13" name="직선 연결선 12"/>
          <p:cNvCxnSpPr>
            <a:cxnSpLocks/>
          </p:cNvCxnSpPr>
          <p:nvPr/>
        </p:nvCxnSpPr>
        <p:spPr>
          <a:xfrm>
            <a:off x="738188" y="1973860"/>
            <a:ext cx="63718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EB75C6DB-630C-4CB1-BB13-5A7C44B71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035" y="1047803"/>
            <a:ext cx="1046612" cy="3396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113C-101C-4990-B83B-70C4916275EE}"/>
              </a:ext>
            </a:extLst>
          </p:cNvPr>
          <p:cNvSpPr/>
          <p:nvPr/>
        </p:nvSpPr>
        <p:spPr>
          <a:xfrm>
            <a:off x="828370" y="1260351"/>
            <a:ext cx="2336409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7.1 NAT</a:t>
            </a: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/</a:t>
            </a: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PAT</a:t>
            </a:r>
            <a:endParaRPr lang="ko-KR" altLang="en-US" sz="2800" b="1" spc="-150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B4BC29-B843-43C1-861A-A6F922A6036B}"/>
              </a:ext>
            </a:extLst>
          </p:cNvPr>
          <p:cNvSpPr/>
          <p:nvPr/>
        </p:nvSpPr>
        <p:spPr>
          <a:xfrm>
            <a:off x="6715793" y="548626"/>
            <a:ext cx="399660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7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장 통신을 도와주는 네트워크 주요 기술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C4F3DF-7C5A-46CA-AFDE-AB5C88F05340}"/>
              </a:ext>
            </a:extLst>
          </p:cNvPr>
          <p:cNvSpPr/>
          <p:nvPr/>
        </p:nvSpPr>
        <p:spPr>
          <a:xfrm>
            <a:off x="828370" y="1876913"/>
            <a:ext cx="495037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7.1.4 SNAT</a:t>
            </a:r>
            <a:r>
              <a:rPr lang="ko-KR" altLang="en-US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와 </a:t>
            </a: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DNAT</a:t>
            </a:r>
            <a:endParaRPr lang="ko-KR" altLang="en-US" sz="2000" b="1" spc="-15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F02883-73DD-426A-8CE1-389F4244BC76}"/>
              </a:ext>
            </a:extLst>
          </p:cNvPr>
          <p:cNvSpPr txBox="1"/>
          <p:nvPr/>
        </p:nvSpPr>
        <p:spPr>
          <a:xfrm>
            <a:off x="828370" y="2498501"/>
            <a:ext cx="977491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/>
              <a:t>SNAT(Source NAT, </a:t>
            </a:r>
            <a:r>
              <a:rPr lang="ko-KR" altLang="en-US" sz="1800" dirty="0"/>
              <a:t>출발지</a:t>
            </a:r>
            <a:r>
              <a:rPr lang="en-US" altLang="ko-KR" sz="1800" dirty="0"/>
              <a:t> NAT) : </a:t>
            </a:r>
            <a:r>
              <a:rPr lang="ko-KR" altLang="en-US" sz="1800" dirty="0"/>
              <a:t>출발지</a:t>
            </a:r>
            <a:r>
              <a:rPr lang="en-US" altLang="ko-KR" sz="1800" dirty="0"/>
              <a:t> </a:t>
            </a:r>
            <a:r>
              <a:rPr lang="ko-KR" altLang="en-US" sz="1800" dirty="0"/>
              <a:t>주소를 변경하는 </a:t>
            </a:r>
            <a:r>
              <a:rPr lang="en-US" altLang="ko-KR" sz="1800" dirty="0"/>
              <a:t>NAT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/>
              <a:t>DNAT(Destination NAT, </a:t>
            </a:r>
            <a:r>
              <a:rPr lang="ko-KR" altLang="en-US" sz="1800" dirty="0"/>
              <a:t>도착지</a:t>
            </a:r>
            <a:r>
              <a:rPr lang="en-US" altLang="ko-KR" sz="1800" dirty="0"/>
              <a:t> NAT) : </a:t>
            </a:r>
            <a:r>
              <a:rPr lang="ko-KR" altLang="en-US" sz="1800" dirty="0"/>
              <a:t>도착지</a:t>
            </a:r>
            <a:r>
              <a:rPr lang="en-US" altLang="ko-KR" sz="1800" dirty="0"/>
              <a:t> </a:t>
            </a:r>
            <a:r>
              <a:rPr lang="ko-KR" altLang="en-US" sz="1800" dirty="0"/>
              <a:t>주소를 변경하는 </a:t>
            </a:r>
            <a:r>
              <a:rPr lang="en-US" altLang="ko-KR" sz="1800" dirty="0"/>
              <a:t>NAT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70A62B-E9CB-4349-8FF6-B2AC10D90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236" y="3544613"/>
            <a:ext cx="6057900" cy="240030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B9A34F5-B39C-4EC9-B524-7A5E2CDE400B}"/>
              </a:ext>
            </a:extLst>
          </p:cNvPr>
          <p:cNvSpPr/>
          <p:nvPr/>
        </p:nvSpPr>
        <p:spPr>
          <a:xfrm>
            <a:off x="1098228" y="6228903"/>
            <a:ext cx="8928992" cy="720080"/>
          </a:xfrm>
          <a:prstGeom prst="roundRect">
            <a:avLst/>
          </a:prstGeom>
          <a:solidFill>
            <a:srgbClr val="0070C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/>
              <a:t>- SNAT, DNAT</a:t>
            </a:r>
            <a:r>
              <a:rPr lang="ko-KR" altLang="en-US" sz="1400" b="1" dirty="0"/>
              <a:t>은</a:t>
            </a:r>
            <a:r>
              <a:rPr lang="en-US" altLang="ko-KR" sz="1400" b="1" dirty="0"/>
              <a:t>  NAT</a:t>
            </a:r>
            <a:r>
              <a:rPr lang="ko-KR" altLang="en-US" sz="1400" b="1" dirty="0"/>
              <a:t>가 수행되기 이전 트래픽이 출발하는 시작 지점을 기준으로 구분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400" b="1" dirty="0"/>
              <a:t>역 </a:t>
            </a:r>
            <a:r>
              <a:rPr lang="en-US" altLang="ko-KR" sz="1400" b="1" dirty="0"/>
              <a:t>NAT(</a:t>
            </a:r>
            <a:r>
              <a:rPr lang="ko-KR" altLang="en-US" sz="1400" b="1" dirty="0"/>
              <a:t>응답 패킷에 대한 주소변환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는 별도 </a:t>
            </a:r>
            <a:r>
              <a:rPr lang="en-US" altLang="ko-KR" sz="1400" b="1" dirty="0"/>
              <a:t>NAT </a:t>
            </a:r>
            <a:r>
              <a:rPr lang="ko-KR" altLang="en-US" sz="1400" b="1" dirty="0"/>
              <a:t>설정 없이 자동으로 함께 수행됨</a:t>
            </a:r>
            <a:r>
              <a:rPr lang="en-US" altLang="ko-KR" sz="1400" b="1" dirty="0"/>
              <a:t> 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596707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113C-101C-4990-B83B-70C4916275EE}"/>
              </a:ext>
            </a:extLst>
          </p:cNvPr>
          <p:cNvSpPr/>
          <p:nvPr/>
        </p:nvSpPr>
        <p:spPr>
          <a:xfrm>
            <a:off x="828370" y="1260351"/>
            <a:ext cx="2336409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7.1 NAT</a:t>
            </a: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/</a:t>
            </a: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PAT</a:t>
            </a:r>
            <a:endParaRPr lang="ko-KR" altLang="en-US" sz="2800" b="1" spc="-150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B4BC29-B843-43C1-861A-A6F922A6036B}"/>
              </a:ext>
            </a:extLst>
          </p:cNvPr>
          <p:cNvSpPr/>
          <p:nvPr/>
        </p:nvSpPr>
        <p:spPr>
          <a:xfrm>
            <a:off x="6715793" y="548626"/>
            <a:ext cx="399660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7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장 통신을 도와주는 네트워크 주요 기술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C4F3DF-7C5A-46CA-AFDE-AB5C88F05340}"/>
              </a:ext>
            </a:extLst>
          </p:cNvPr>
          <p:cNvSpPr/>
          <p:nvPr/>
        </p:nvSpPr>
        <p:spPr>
          <a:xfrm>
            <a:off x="828370" y="1876913"/>
            <a:ext cx="495037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7.1.4 SNAT</a:t>
            </a:r>
            <a:r>
              <a:rPr lang="ko-KR" altLang="en-US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와 </a:t>
            </a: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DNAT - </a:t>
            </a:r>
            <a:r>
              <a:rPr lang="en-US" altLang="ko-KR" sz="2000" b="1" spc="-150" dirty="0">
                <a:solidFill>
                  <a:srgbClr val="C00000"/>
                </a:solidFill>
                <a:latin typeface="+mn-ea"/>
              </a:rPr>
              <a:t>SNAT</a:t>
            </a:r>
            <a:r>
              <a:rPr lang="ko-KR" altLang="en-US" sz="2000" b="1" spc="-150" dirty="0">
                <a:solidFill>
                  <a:srgbClr val="C00000"/>
                </a:solidFill>
                <a:latin typeface="+mn-ea"/>
              </a:rPr>
              <a:t>의 사용 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F02883-73DD-426A-8CE1-389F4244BC76}"/>
              </a:ext>
            </a:extLst>
          </p:cNvPr>
          <p:cNvSpPr txBox="1"/>
          <p:nvPr/>
        </p:nvSpPr>
        <p:spPr>
          <a:xfrm>
            <a:off x="828370" y="2498501"/>
            <a:ext cx="977491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사설 </a:t>
            </a:r>
            <a:r>
              <a:rPr lang="en-US" altLang="ko-KR" sz="1800" dirty="0"/>
              <a:t>IP</a:t>
            </a:r>
            <a:r>
              <a:rPr lang="ko-KR" altLang="en-US" sz="1800" dirty="0"/>
              <a:t>에서</a:t>
            </a:r>
            <a:r>
              <a:rPr lang="en-US" altLang="ko-KR" sz="1800" dirty="0"/>
              <a:t> </a:t>
            </a:r>
            <a:r>
              <a:rPr lang="ko-KR" altLang="en-US" sz="1800" dirty="0"/>
              <a:t>공인 </a:t>
            </a:r>
            <a:r>
              <a:rPr lang="en-US" altLang="ko-KR" sz="1800" dirty="0"/>
              <a:t>IP</a:t>
            </a:r>
            <a:r>
              <a:rPr lang="ko-KR" altLang="en-US" sz="1800" dirty="0"/>
              <a:t>로 통신할 때 </a:t>
            </a:r>
            <a:r>
              <a:rPr lang="en-US" altLang="ko-KR" sz="1800" dirty="0"/>
              <a:t>(</a:t>
            </a:r>
            <a:r>
              <a:rPr lang="ko-KR" altLang="en-US" sz="1800" dirty="0"/>
              <a:t>공유기</a:t>
            </a:r>
            <a:r>
              <a:rPr lang="en-US" altLang="ko-KR" sz="18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/>
              <a:t>(</a:t>
            </a:r>
            <a:r>
              <a:rPr lang="ko-KR" altLang="en-US" sz="1800" dirty="0"/>
              <a:t>보안</a:t>
            </a:r>
            <a:r>
              <a:rPr lang="en-US" altLang="ko-KR" sz="1800" dirty="0"/>
              <a:t>) </a:t>
            </a:r>
            <a:r>
              <a:rPr lang="ko-KR" altLang="en-US" sz="1800" dirty="0"/>
              <a:t>회사에서 다른 대외사와 통신시 내부 </a:t>
            </a:r>
            <a:r>
              <a:rPr lang="en-US" altLang="ko-KR" sz="1800" dirty="0"/>
              <a:t>IP</a:t>
            </a:r>
            <a:r>
              <a:rPr lang="ko-KR" altLang="en-US" sz="1800" dirty="0"/>
              <a:t>를 숨기 필요가 있는 경우</a:t>
            </a:r>
            <a:endParaRPr lang="en-US" altLang="ko-KR" sz="18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CC67AEA-D67C-4F38-9EBE-048ED8307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212" y="3796438"/>
            <a:ext cx="600075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64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113C-101C-4990-B83B-70C4916275EE}"/>
              </a:ext>
            </a:extLst>
          </p:cNvPr>
          <p:cNvSpPr/>
          <p:nvPr/>
        </p:nvSpPr>
        <p:spPr>
          <a:xfrm>
            <a:off x="828370" y="1260351"/>
            <a:ext cx="2336409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7.1 NAT</a:t>
            </a: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/</a:t>
            </a: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PAT</a:t>
            </a:r>
            <a:endParaRPr lang="ko-KR" altLang="en-US" sz="2800" b="1" spc="-150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B4BC29-B843-43C1-861A-A6F922A6036B}"/>
              </a:ext>
            </a:extLst>
          </p:cNvPr>
          <p:cNvSpPr/>
          <p:nvPr/>
        </p:nvSpPr>
        <p:spPr>
          <a:xfrm>
            <a:off x="6715793" y="548626"/>
            <a:ext cx="399660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7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장 통신을 도와주는 네트워크 주요 기술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C4F3DF-7C5A-46CA-AFDE-AB5C88F05340}"/>
              </a:ext>
            </a:extLst>
          </p:cNvPr>
          <p:cNvSpPr/>
          <p:nvPr/>
        </p:nvSpPr>
        <p:spPr>
          <a:xfrm>
            <a:off x="828370" y="1876913"/>
            <a:ext cx="495037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7.1.4 SNAT</a:t>
            </a:r>
            <a:r>
              <a:rPr lang="ko-KR" altLang="en-US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와 </a:t>
            </a: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DNAT - </a:t>
            </a:r>
            <a:r>
              <a:rPr lang="en-US" altLang="ko-KR" sz="2000" b="1" spc="-150" dirty="0">
                <a:solidFill>
                  <a:srgbClr val="C00000"/>
                </a:solidFill>
                <a:latin typeface="+mn-ea"/>
              </a:rPr>
              <a:t>DNAT</a:t>
            </a:r>
            <a:r>
              <a:rPr lang="ko-KR" altLang="en-US" sz="2000" b="1" spc="-150" dirty="0">
                <a:solidFill>
                  <a:srgbClr val="C00000"/>
                </a:solidFill>
                <a:latin typeface="+mn-ea"/>
              </a:rPr>
              <a:t>의 사용 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F02883-73DD-426A-8CE1-389F4244BC76}"/>
              </a:ext>
            </a:extLst>
          </p:cNvPr>
          <p:cNvSpPr txBox="1"/>
          <p:nvPr/>
        </p:nvSpPr>
        <p:spPr>
          <a:xfrm>
            <a:off x="828370" y="2498501"/>
            <a:ext cx="9774914" cy="1614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/>
              <a:t>Load Balancer</a:t>
            </a:r>
            <a:r>
              <a:rPr lang="ko-KR" altLang="en-US" sz="1800" dirty="0"/>
              <a:t>에서 </a:t>
            </a:r>
            <a:r>
              <a:rPr lang="en-US" altLang="ko-KR" sz="1800" dirty="0"/>
              <a:t>VIP(Virtual IP)</a:t>
            </a:r>
            <a:r>
              <a:rPr lang="ko-KR" altLang="en-US" sz="1800" dirty="0"/>
              <a:t>를</a:t>
            </a:r>
            <a:r>
              <a:rPr lang="en-US" altLang="ko-KR" sz="1800" dirty="0"/>
              <a:t> RIP(Real IP)</a:t>
            </a:r>
            <a:r>
              <a:rPr lang="ko-KR" altLang="en-US" sz="1800" dirty="0"/>
              <a:t>로 변경할 때 사용</a:t>
            </a:r>
            <a:endParaRPr lang="en-US" altLang="ko-KR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대외사의 </a:t>
            </a:r>
            <a:r>
              <a:rPr lang="en-US" altLang="ko-KR" sz="1800" dirty="0"/>
              <a:t>IP </a:t>
            </a:r>
            <a:r>
              <a:rPr lang="ko-KR" altLang="en-US" sz="1800" dirty="0"/>
              <a:t>대역이 제각각 이라서 신규 대외사와 연동할 때마다 라우팅 설정이 필요</a:t>
            </a:r>
            <a:endParaRPr lang="en-US" altLang="ko-KR" sz="1800" dirty="0"/>
          </a:p>
          <a:p>
            <a:pPr marL="869869" lvl="1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내부적으로 </a:t>
            </a:r>
            <a:r>
              <a:rPr lang="ko-KR" altLang="en-US" sz="1600" dirty="0" err="1"/>
              <a:t>대외망</a:t>
            </a:r>
            <a:r>
              <a:rPr lang="ko-KR" altLang="en-US" sz="1600" dirty="0"/>
              <a:t> 전용 </a:t>
            </a:r>
            <a:r>
              <a:rPr lang="en-US" altLang="ko-KR" sz="1600" dirty="0"/>
              <a:t>NAT </a:t>
            </a:r>
            <a:r>
              <a:rPr lang="ko-KR" altLang="en-US" sz="1600" dirty="0"/>
              <a:t>대역으로</a:t>
            </a:r>
            <a:r>
              <a:rPr lang="en-US" altLang="ko-KR" sz="1600" dirty="0"/>
              <a:t> NAT </a:t>
            </a:r>
            <a:r>
              <a:rPr lang="ko-KR" altLang="en-US" sz="1600" dirty="0"/>
              <a:t>테이블 구성</a:t>
            </a:r>
            <a:endParaRPr lang="en-US" altLang="ko-KR" sz="1600" dirty="0"/>
          </a:p>
          <a:p>
            <a:pPr marL="869869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10.0.0.1</a:t>
            </a:r>
            <a:r>
              <a:rPr lang="ko-KR" altLang="en-US" sz="1600" dirty="0"/>
              <a:t>은</a:t>
            </a:r>
            <a:r>
              <a:rPr lang="en-US" altLang="ko-KR" sz="1600" dirty="0"/>
              <a:t> </a:t>
            </a:r>
            <a:r>
              <a:rPr lang="ko-KR" altLang="en-US" sz="1600" dirty="0" err="1"/>
              <a:t>대외사</a:t>
            </a:r>
            <a:r>
              <a:rPr lang="ko-KR" altLang="en-US" sz="1600" dirty="0"/>
              <a:t> </a:t>
            </a:r>
            <a:r>
              <a:rPr lang="en-US" altLang="ko-KR" sz="1600" dirty="0"/>
              <a:t>A, 10.0.0.2</a:t>
            </a:r>
            <a:r>
              <a:rPr lang="ko-KR" altLang="en-US" sz="1600" dirty="0"/>
              <a:t>는 </a:t>
            </a:r>
            <a:r>
              <a:rPr lang="ko-KR" altLang="en-US" sz="1600" dirty="0" err="1"/>
              <a:t>대외사</a:t>
            </a:r>
            <a:r>
              <a:rPr lang="ko-KR" altLang="en-US" sz="1600" dirty="0"/>
              <a:t> </a:t>
            </a:r>
            <a:r>
              <a:rPr lang="en-US" altLang="ko-KR" sz="1600" dirty="0"/>
              <a:t>B </a:t>
            </a:r>
            <a:r>
              <a:rPr lang="ko-KR" altLang="en-US" sz="1600" dirty="0"/>
              <a:t>등으로 정하고</a:t>
            </a:r>
            <a:r>
              <a:rPr lang="en-US" altLang="ko-KR" sz="1600" dirty="0"/>
              <a:t>, </a:t>
            </a:r>
            <a:r>
              <a:rPr lang="ko-KR" altLang="en-US" sz="1600" dirty="0"/>
              <a:t>실제 </a:t>
            </a:r>
            <a:r>
              <a:rPr lang="en-US" altLang="ko-KR" sz="1600" dirty="0"/>
              <a:t>IP</a:t>
            </a:r>
            <a:r>
              <a:rPr lang="ko-KR" altLang="en-US" sz="1600" dirty="0"/>
              <a:t>는 </a:t>
            </a:r>
            <a:r>
              <a:rPr lang="en-US" altLang="ko-KR" sz="1600" dirty="0"/>
              <a:t>NAT </a:t>
            </a:r>
            <a:r>
              <a:rPr lang="ko-KR" altLang="en-US" sz="1600" dirty="0"/>
              <a:t>테이블로 조정 </a:t>
            </a:r>
            <a:endParaRPr lang="en-US" altLang="ko-KR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A2A88C-BAA7-4DDA-B02D-D6A37749E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348" y="4786980"/>
            <a:ext cx="601027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851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113C-101C-4990-B83B-70C4916275EE}"/>
              </a:ext>
            </a:extLst>
          </p:cNvPr>
          <p:cNvSpPr/>
          <p:nvPr/>
        </p:nvSpPr>
        <p:spPr>
          <a:xfrm>
            <a:off x="828370" y="1260351"/>
            <a:ext cx="2336409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7.1 NAT</a:t>
            </a: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/</a:t>
            </a: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PAT</a:t>
            </a:r>
            <a:endParaRPr lang="ko-KR" altLang="en-US" sz="2800" b="1" spc="-150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B4BC29-B843-43C1-861A-A6F922A6036B}"/>
              </a:ext>
            </a:extLst>
          </p:cNvPr>
          <p:cNvSpPr/>
          <p:nvPr/>
        </p:nvSpPr>
        <p:spPr>
          <a:xfrm>
            <a:off x="6715793" y="548626"/>
            <a:ext cx="399660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7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장 통신을 도와주는 네트워크 주요 기술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C4F3DF-7C5A-46CA-AFDE-AB5C88F05340}"/>
              </a:ext>
            </a:extLst>
          </p:cNvPr>
          <p:cNvSpPr/>
          <p:nvPr/>
        </p:nvSpPr>
        <p:spPr>
          <a:xfrm>
            <a:off x="828370" y="1876913"/>
            <a:ext cx="495037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7.1.4 SNAT</a:t>
            </a:r>
            <a:r>
              <a:rPr lang="ko-KR" altLang="en-US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와 </a:t>
            </a: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DNAT - </a:t>
            </a:r>
            <a:r>
              <a:rPr lang="en-US" altLang="ko-KR" sz="2000" b="1" spc="-150" dirty="0">
                <a:solidFill>
                  <a:srgbClr val="C00000"/>
                </a:solidFill>
                <a:latin typeface="+mn-ea"/>
              </a:rPr>
              <a:t>DNAT</a:t>
            </a:r>
            <a:r>
              <a:rPr lang="ko-KR" altLang="en-US" sz="2000" b="1" spc="-150" dirty="0">
                <a:solidFill>
                  <a:srgbClr val="C00000"/>
                </a:solidFill>
                <a:latin typeface="+mn-ea"/>
              </a:rPr>
              <a:t>의 사용 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F02883-73DD-426A-8CE1-389F4244BC76}"/>
              </a:ext>
            </a:extLst>
          </p:cNvPr>
          <p:cNvSpPr txBox="1"/>
          <p:nvPr/>
        </p:nvSpPr>
        <p:spPr>
          <a:xfrm>
            <a:off x="828370" y="2498501"/>
            <a:ext cx="9774914" cy="1614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/>
              <a:t>Load Balancer</a:t>
            </a:r>
            <a:r>
              <a:rPr lang="ko-KR" altLang="en-US" sz="1800" dirty="0"/>
              <a:t>에서 </a:t>
            </a:r>
            <a:r>
              <a:rPr lang="en-US" altLang="ko-KR" sz="1800" dirty="0"/>
              <a:t>VIP(Virtual IP)</a:t>
            </a:r>
            <a:r>
              <a:rPr lang="ko-KR" altLang="en-US" sz="1800" dirty="0"/>
              <a:t>를</a:t>
            </a:r>
            <a:r>
              <a:rPr lang="en-US" altLang="ko-KR" sz="1800" dirty="0"/>
              <a:t> RIP(Real IP)</a:t>
            </a:r>
            <a:r>
              <a:rPr lang="ko-KR" altLang="en-US" sz="1800" dirty="0"/>
              <a:t>로 변경할 때 사용</a:t>
            </a:r>
            <a:endParaRPr lang="en-US" altLang="ko-KR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대외사의 </a:t>
            </a:r>
            <a:r>
              <a:rPr lang="en-US" altLang="ko-KR" sz="1800" dirty="0"/>
              <a:t>IP </a:t>
            </a:r>
            <a:r>
              <a:rPr lang="ko-KR" altLang="en-US" sz="1800" dirty="0"/>
              <a:t>대역이 제각각 이라서 신규 대외사와 연동할 때마다 라우팅 설정이 필요</a:t>
            </a:r>
            <a:endParaRPr lang="en-US" altLang="ko-KR" sz="1800" dirty="0"/>
          </a:p>
          <a:p>
            <a:pPr marL="869869" lvl="1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내부적으로 </a:t>
            </a:r>
            <a:r>
              <a:rPr lang="ko-KR" altLang="en-US" sz="1600" dirty="0" err="1"/>
              <a:t>대외망</a:t>
            </a:r>
            <a:r>
              <a:rPr lang="ko-KR" altLang="en-US" sz="1600" dirty="0"/>
              <a:t> 전용 </a:t>
            </a:r>
            <a:r>
              <a:rPr lang="en-US" altLang="ko-KR" sz="1600" dirty="0"/>
              <a:t>NAT </a:t>
            </a:r>
            <a:r>
              <a:rPr lang="ko-KR" altLang="en-US" sz="1600" dirty="0"/>
              <a:t>대역으로</a:t>
            </a:r>
            <a:r>
              <a:rPr lang="en-US" altLang="ko-KR" sz="1600" dirty="0"/>
              <a:t> NAT </a:t>
            </a:r>
            <a:r>
              <a:rPr lang="ko-KR" altLang="en-US" sz="1600" dirty="0"/>
              <a:t>테이블 구성</a:t>
            </a:r>
            <a:endParaRPr lang="en-US" altLang="ko-KR" sz="1600" dirty="0"/>
          </a:p>
          <a:p>
            <a:pPr marL="869869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10.0.0.1</a:t>
            </a:r>
            <a:r>
              <a:rPr lang="ko-KR" altLang="en-US" sz="1600" dirty="0"/>
              <a:t>은</a:t>
            </a:r>
            <a:r>
              <a:rPr lang="en-US" altLang="ko-KR" sz="1600" dirty="0"/>
              <a:t> </a:t>
            </a:r>
            <a:r>
              <a:rPr lang="ko-KR" altLang="en-US" sz="1600" dirty="0" err="1"/>
              <a:t>대외사</a:t>
            </a:r>
            <a:r>
              <a:rPr lang="ko-KR" altLang="en-US" sz="1600" dirty="0"/>
              <a:t> </a:t>
            </a:r>
            <a:r>
              <a:rPr lang="en-US" altLang="ko-KR" sz="1600" dirty="0"/>
              <a:t>A, 10.0.0.2</a:t>
            </a:r>
            <a:r>
              <a:rPr lang="ko-KR" altLang="en-US" sz="1600" dirty="0"/>
              <a:t>는 </a:t>
            </a:r>
            <a:r>
              <a:rPr lang="ko-KR" altLang="en-US" sz="1600" dirty="0" err="1"/>
              <a:t>대외사</a:t>
            </a:r>
            <a:r>
              <a:rPr lang="ko-KR" altLang="en-US" sz="1600" dirty="0"/>
              <a:t> </a:t>
            </a:r>
            <a:r>
              <a:rPr lang="en-US" altLang="ko-KR" sz="1600" dirty="0"/>
              <a:t>B </a:t>
            </a:r>
            <a:r>
              <a:rPr lang="ko-KR" altLang="en-US" sz="1600" dirty="0"/>
              <a:t>등으로 정하고</a:t>
            </a:r>
            <a:r>
              <a:rPr lang="en-US" altLang="ko-KR" sz="1600" dirty="0"/>
              <a:t>, </a:t>
            </a:r>
            <a:r>
              <a:rPr lang="ko-KR" altLang="en-US" sz="1600" dirty="0"/>
              <a:t>실제 </a:t>
            </a:r>
            <a:r>
              <a:rPr lang="en-US" altLang="ko-KR" sz="1600" dirty="0"/>
              <a:t>IP</a:t>
            </a:r>
            <a:r>
              <a:rPr lang="ko-KR" altLang="en-US" sz="1600" dirty="0"/>
              <a:t>는 </a:t>
            </a:r>
            <a:r>
              <a:rPr lang="en-US" altLang="ko-KR" sz="1600" dirty="0"/>
              <a:t>NAT </a:t>
            </a:r>
            <a:r>
              <a:rPr lang="ko-KR" altLang="en-US" sz="1600" dirty="0"/>
              <a:t>테이블로 조정 </a:t>
            </a:r>
            <a:endParaRPr lang="en-US" altLang="ko-KR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A2A88C-BAA7-4DDA-B02D-D6A37749E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348" y="4786980"/>
            <a:ext cx="601027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83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113C-101C-4990-B83B-70C4916275EE}"/>
              </a:ext>
            </a:extLst>
          </p:cNvPr>
          <p:cNvSpPr/>
          <p:nvPr/>
        </p:nvSpPr>
        <p:spPr>
          <a:xfrm>
            <a:off x="828370" y="1260351"/>
            <a:ext cx="2336409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7.1 NAT</a:t>
            </a: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/</a:t>
            </a: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PAT</a:t>
            </a:r>
            <a:endParaRPr lang="ko-KR" altLang="en-US" sz="2800" b="1" spc="-150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B4BC29-B843-43C1-861A-A6F922A6036B}"/>
              </a:ext>
            </a:extLst>
          </p:cNvPr>
          <p:cNvSpPr/>
          <p:nvPr/>
        </p:nvSpPr>
        <p:spPr>
          <a:xfrm>
            <a:off x="6715793" y="548626"/>
            <a:ext cx="399660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7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장 통신을 도와주는 네트워크 주요 기술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C4F3DF-7C5A-46CA-AFDE-AB5C88F05340}"/>
              </a:ext>
            </a:extLst>
          </p:cNvPr>
          <p:cNvSpPr/>
          <p:nvPr/>
        </p:nvSpPr>
        <p:spPr>
          <a:xfrm>
            <a:off x="828370" y="1876913"/>
            <a:ext cx="495037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7.1.5 </a:t>
            </a:r>
            <a:r>
              <a:rPr lang="ko-KR" altLang="en-US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동적 </a:t>
            </a: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NAT</a:t>
            </a:r>
            <a:r>
              <a:rPr lang="ko-KR" altLang="en-US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와</a:t>
            </a: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정적 </a:t>
            </a: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NAT</a:t>
            </a:r>
            <a:endParaRPr lang="ko-KR" altLang="en-US" sz="2000" b="1" spc="-15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F02883-73DD-426A-8CE1-389F4244BC76}"/>
              </a:ext>
            </a:extLst>
          </p:cNvPr>
          <p:cNvSpPr txBox="1"/>
          <p:nvPr/>
        </p:nvSpPr>
        <p:spPr>
          <a:xfrm>
            <a:off x="828370" y="2498501"/>
            <a:ext cx="9774914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정적</a:t>
            </a:r>
            <a:r>
              <a:rPr lang="en-US" altLang="ko-KR" sz="1800" dirty="0"/>
              <a:t> NAT : </a:t>
            </a:r>
            <a:r>
              <a:rPr lang="ko-KR" altLang="en-US" sz="1800" dirty="0"/>
              <a:t>출발지와</a:t>
            </a:r>
            <a:r>
              <a:rPr lang="en-US" altLang="ko-KR" sz="1800" dirty="0"/>
              <a:t> </a:t>
            </a:r>
            <a:r>
              <a:rPr lang="ko-KR" altLang="en-US" sz="1800" dirty="0"/>
              <a:t>목적지 </a:t>
            </a:r>
            <a:r>
              <a:rPr lang="en-US" altLang="ko-KR" sz="1800" dirty="0"/>
              <a:t>IP</a:t>
            </a:r>
            <a:r>
              <a:rPr lang="ko-KR" altLang="en-US" sz="1800" dirty="0"/>
              <a:t>를 미리 매핑해 고정해 놓은 </a:t>
            </a:r>
            <a:r>
              <a:rPr lang="en-US" altLang="ko-KR" sz="1800" dirty="0"/>
              <a:t>NAT</a:t>
            </a:r>
          </a:p>
          <a:p>
            <a:pPr marL="869869" lvl="1" indent="-285750">
              <a:lnSpc>
                <a:spcPct val="150000"/>
              </a:lnSpc>
              <a:buFontTx/>
              <a:buChar char="-"/>
            </a:pPr>
            <a:r>
              <a:rPr lang="ko-KR" altLang="en-US" sz="1800" dirty="0"/>
              <a:t>출발지</a:t>
            </a:r>
            <a:r>
              <a:rPr lang="en-US" altLang="ko-KR" sz="1800" dirty="0"/>
              <a:t>, </a:t>
            </a:r>
            <a:r>
              <a:rPr lang="ko-KR" altLang="en-US" sz="1800" dirty="0"/>
              <a:t>목적지 </a:t>
            </a:r>
            <a:r>
              <a:rPr lang="en-US" altLang="ko-KR" sz="1800" dirty="0"/>
              <a:t>IP</a:t>
            </a:r>
            <a:r>
              <a:rPr lang="ko-KR" altLang="en-US" sz="1800" dirty="0"/>
              <a:t>가 사전에 정의</a:t>
            </a:r>
            <a:r>
              <a:rPr lang="en-US" altLang="ko-KR" sz="1800" dirty="0"/>
              <a:t> </a:t>
            </a:r>
            <a:r>
              <a:rPr lang="ko-KR" altLang="en-US" sz="1800" dirty="0"/>
              <a:t>됨</a:t>
            </a:r>
            <a:r>
              <a:rPr lang="en-US" altLang="ko-KR" sz="1800" dirty="0"/>
              <a:t>. 1:1 NAT</a:t>
            </a:r>
            <a:r>
              <a:rPr lang="ko-KR" altLang="en-US" sz="1800" dirty="0"/>
              <a:t>라고도 부름</a:t>
            </a:r>
            <a:endParaRPr lang="en-US" altLang="ko-KR" sz="1800" dirty="0"/>
          </a:p>
          <a:p>
            <a:pPr lvl="1">
              <a:lnSpc>
                <a:spcPct val="150000"/>
              </a:lnSpc>
            </a:pPr>
            <a:r>
              <a:rPr lang="ko-KR" altLang="en-US" sz="1800" dirty="0"/>
              <a:t> </a:t>
            </a:r>
            <a:endParaRPr lang="en-US" altLang="ko-KR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동적</a:t>
            </a:r>
            <a:r>
              <a:rPr lang="en-US" altLang="ko-KR" sz="1800" dirty="0"/>
              <a:t> NAT : </a:t>
            </a:r>
            <a:r>
              <a:rPr lang="ko-KR" altLang="en-US" sz="1800" dirty="0"/>
              <a:t>출발지</a:t>
            </a:r>
            <a:r>
              <a:rPr lang="en-US" altLang="ko-KR" sz="1800" dirty="0"/>
              <a:t>, </a:t>
            </a:r>
            <a:r>
              <a:rPr lang="ko-KR" altLang="en-US" sz="1800" dirty="0"/>
              <a:t>목적지 </a:t>
            </a:r>
            <a:r>
              <a:rPr lang="en-US" altLang="ko-KR" sz="1800" dirty="0"/>
              <a:t>IP</a:t>
            </a:r>
            <a:r>
              <a:rPr lang="ko-KR" altLang="en-US" sz="1800" dirty="0"/>
              <a:t>를 미리 정해 놓지 않고</a:t>
            </a:r>
            <a:r>
              <a:rPr lang="en-US" altLang="ko-KR" sz="1800" dirty="0"/>
              <a:t>, NAT</a:t>
            </a:r>
            <a:r>
              <a:rPr lang="ko-KR" altLang="en-US" sz="1800" dirty="0"/>
              <a:t>를 수행할 때 </a:t>
            </a:r>
            <a:r>
              <a:rPr lang="en-US" altLang="ko-KR" sz="1800" dirty="0"/>
              <a:t>IP</a:t>
            </a:r>
            <a:r>
              <a:rPr lang="ko-KR" altLang="en-US" sz="1800" dirty="0"/>
              <a:t>를 동적으로 변경</a:t>
            </a:r>
            <a:endParaRPr lang="en-US" altLang="ko-KR" sz="1800" dirty="0"/>
          </a:p>
          <a:p>
            <a:pPr marL="869869" lvl="1" indent="-285750">
              <a:lnSpc>
                <a:spcPct val="150000"/>
              </a:lnSpc>
              <a:buFontTx/>
              <a:buChar char="-"/>
            </a:pPr>
            <a:r>
              <a:rPr lang="ko-KR" altLang="en-US" sz="1800" dirty="0"/>
              <a:t>출발지나 목적지 </a:t>
            </a:r>
            <a:r>
              <a:rPr lang="en-US" altLang="ko-KR" sz="1800" dirty="0"/>
              <a:t>IP</a:t>
            </a:r>
            <a:r>
              <a:rPr lang="ko-KR" altLang="en-US" sz="1800" dirty="0"/>
              <a:t> 중 하나는 다수의</a:t>
            </a:r>
            <a:r>
              <a:rPr lang="en-US" altLang="ko-KR" sz="1800" dirty="0"/>
              <a:t> IP</a:t>
            </a:r>
            <a:r>
              <a:rPr lang="ko-KR" altLang="en-US" sz="1800" dirty="0"/>
              <a:t> </a:t>
            </a:r>
            <a:r>
              <a:rPr lang="en-US" altLang="ko-KR" sz="1800" dirty="0"/>
              <a:t>pool </a:t>
            </a:r>
            <a:r>
              <a:rPr lang="ko-KR" altLang="en-US" sz="1800" dirty="0"/>
              <a:t>또는 </a:t>
            </a:r>
            <a:r>
              <a:rPr lang="en-US" altLang="ko-KR" sz="1800" dirty="0"/>
              <a:t>IP</a:t>
            </a:r>
            <a:r>
              <a:rPr lang="ko-KR" altLang="en-US" sz="1800" dirty="0"/>
              <a:t> </a:t>
            </a:r>
            <a:r>
              <a:rPr lang="en-US" altLang="ko-KR" sz="1800" dirty="0"/>
              <a:t>Range</a:t>
            </a:r>
            <a:r>
              <a:rPr lang="ko-KR" altLang="en-US" sz="1800" dirty="0"/>
              <a:t>로 설정됨</a:t>
            </a:r>
            <a:r>
              <a:rPr lang="en-US" altLang="ko-KR" sz="1800" dirty="0"/>
              <a:t> </a:t>
            </a:r>
          </a:p>
          <a:p>
            <a:pPr marL="869869" lvl="1" indent="-285750">
              <a:lnSpc>
                <a:spcPct val="150000"/>
              </a:lnSpc>
              <a:buFontTx/>
              <a:buChar char="-"/>
            </a:pPr>
            <a:r>
              <a:rPr lang="en-US" altLang="ko-KR" sz="1800" dirty="0"/>
              <a:t>NAT</a:t>
            </a:r>
            <a:r>
              <a:rPr lang="ko-KR" altLang="en-US" sz="1800" dirty="0"/>
              <a:t>를 수행하는 시점에서</a:t>
            </a:r>
            <a:r>
              <a:rPr lang="en-US" altLang="ko-KR" sz="1800" dirty="0"/>
              <a:t>, IP Pool</a:t>
            </a:r>
            <a:r>
              <a:rPr lang="ko-KR" altLang="en-US" sz="1800" dirty="0"/>
              <a:t>에서 어떤 </a:t>
            </a:r>
            <a:r>
              <a:rPr lang="en-US" altLang="ko-KR" sz="1800" dirty="0"/>
              <a:t>IP</a:t>
            </a:r>
            <a:r>
              <a:rPr lang="ko-KR" altLang="en-US" sz="1800" dirty="0"/>
              <a:t>로 매핑할지 판단해 </a:t>
            </a:r>
            <a:r>
              <a:rPr lang="en-US" altLang="ko-KR" sz="1800" dirty="0"/>
              <a:t>NAT </a:t>
            </a:r>
            <a:r>
              <a:rPr lang="ko-KR" altLang="en-US" sz="1800" dirty="0"/>
              <a:t>테이블 구성</a:t>
            </a:r>
            <a:endParaRPr lang="en-US" altLang="ko-KR" sz="1800" dirty="0"/>
          </a:p>
          <a:p>
            <a:pPr marL="869869" lvl="1" indent="-285750">
              <a:lnSpc>
                <a:spcPct val="150000"/>
              </a:lnSpc>
              <a:buFontTx/>
              <a:buChar char="-"/>
            </a:pPr>
            <a:r>
              <a:rPr lang="en-US" altLang="ko-KR" sz="1800" dirty="0"/>
              <a:t>NAT table Timeout : </a:t>
            </a:r>
            <a:r>
              <a:rPr lang="ko-KR" altLang="en-US" sz="1800" dirty="0"/>
              <a:t>설정된</a:t>
            </a:r>
            <a:r>
              <a:rPr lang="en-US" altLang="ko-KR" sz="1800" dirty="0"/>
              <a:t> </a:t>
            </a:r>
            <a:r>
              <a:rPr lang="ko-KR" altLang="en-US" sz="1800" dirty="0"/>
              <a:t>시간 동안 유지되고 일정시간 통신이 없으면 사라짐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357356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113C-101C-4990-B83B-70C4916275EE}"/>
              </a:ext>
            </a:extLst>
          </p:cNvPr>
          <p:cNvSpPr/>
          <p:nvPr/>
        </p:nvSpPr>
        <p:spPr>
          <a:xfrm>
            <a:off x="828370" y="1260351"/>
            <a:ext cx="2336409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7.1 NAT</a:t>
            </a: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/</a:t>
            </a: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PAT</a:t>
            </a:r>
            <a:endParaRPr lang="ko-KR" altLang="en-US" sz="2800" b="1" spc="-150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B4BC29-B843-43C1-861A-A6F922A6036B}"/>
              </a:ext>
            </a:extLst>
          </p:cNvPr>
          <p:cNvSpPr/>
          <p:nvPr/>
        </p:nvSpPr>
        <p:spPr>
          <a:xfrm>
            <a:off x="6715793" y="548626"/>
            <a:ext cx="399660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7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장 통신을 도와주는 네트워크 주요 기술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C4F3DF-7C5A-46CA-AFDE-AB5C88F05340}"/>
              </a:ext>
            </a:extLst>
          </p:cNvPr>
          <p:cNvSpPr/>
          <p:nvPr/>
        </p:nvSpPr>
        <p:spPr>
          <a:xfrm>
            <a:off x="828370" y="1876913"/>
            <a:ext cx="495037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7.1.5 </a:t>
            </a:r>
            <a:r>
              <a:rPr lang="ko-KR" altLang="en-US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동적 </a:t>
            </a: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NAT</a:t>
            </a:r>
            <a:r>
              <a:rPr lang="ko-KR" altLang="en-US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와</a:t>
            </a: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정적 </a:t>
            </a: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NAT</a:t>
            </a:r>
            <a:endParaRPr lang="ko-KR" altLang="en-US" sz="2000" b="1" spc="-15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4ACE6EC-FE91-4D70-977A-6A7D33A21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581" y="1302650"/>
            <a:ext cx="5042336" cy="249730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C6F61C6-9A52-4E14-8C81-5BC62627A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912" y="4179400"/>
            <a:ext cx="6563003" cy="325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88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113C-101C-4990-B83B-70C4916275EE}"/>
              </a:ext>
            </a:extLst>
          </p:cNvPr>
          <p:cNvSpPr/>
          <p:nvPr/>
        </p:nvSpPr>
        <p:spPr>
          <a:xfrm>
            <a:off x="828370" y="1260351"/>
            <a:ext cx="5240537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7.2 DNS (Domain Name System)</a:t>
            </a:r>
            <a:endParaRPr lang="ko-KR" altLang="en-US" sz="2800" b="1" spc="-150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B4BC29-B843-43C1-861A-A6F922A6036B}"/>
              </a:ext>
            </a:extLst>
          </p:cNvPr>
          <p:cNvSpPr/>
          <p:nvPr/>
        </p:nvSpPr>
        <p:spPr>
          <a:xfrm>
            <a:off x="6715793" y="548626"/>
            <a:ext cx="399660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7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장 통신을 도와주는 네트워크 주요 기술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557E50-D3F0-4A4B-A763-12CA0A58B1F2}"/>
              </a:ext>
            </a:extLst>
          </p:cNvPr>
          <p:cNvSpPr txBox="1"/>
          <p:nvPr/>
        </p:nvSpPr>
        <p:spPr>
          <a:xfrm>
            <a:off x="952874" y="1915723"/>
            <a:ext cx="9721080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/>
              <a:t>Data Protocol : </a:t>
            </a:r>
            <a:r>
              <a:rPr lang="ko-KR" altLang="en-US" sz="1800" dirty="0"/>
              <a:t>실제</a:t>
            </a:r>
            <a:r>
              <a:rPr lang="en-US" altLang="ko-KR" sz="1800" dirty="0"/>
              <a:t> </a:t>
            </a:r>
            <a:r>
              <a:rPr lang="ko-KR" altLang="en-US" sz="1800" dirty="0"/>
              <a:t>데이터를 나르기 위한 규약</a:t>
            </a:r>
            <a:endParaRPr lang="en-US" altLang="ko-KR" sz="18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/>
              <a:t>Control</a:t>
            </a:r>
            <a:r>
              <a:rPr lang="ko-KR" altLang="en-US" sz="1800" dirty="0"/>
              <a:t> </a:t>
            </a:r>
            <a:r>
              <a:rPr lang="en-US" altLang="ko-KR" sz="1800" dirty="0"/>
              <a:t>Protocol : </a:t>
            </a:r>
            <a:r>
              <a:rPr lang="ko-KR" altLang="en-US" sz="1800" dirty="0"/>
              <a:t>통신 관계를 맺거나 유지하기 위한 규약</a:t>
            </a:r>
            <a:endParaRPr lang="en-US" altLang="ko-KR" sz="1800" dirty="0"/>
          </a:p>
          <a:p>
            <a:pPr lvl="1">
              <a:lnSpc>
                <a:spcPct val="200000"/>
              </a:lnSpc>
            </a:pPr>
            <a:r>
              <a:rPr lang="en-US" altLang="ko-KR" sz="1800" dirty="0"/>
              <a:t>- ARP, ICMP, DNS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21FBF19-91A1-4AD2-AF76-B7191E66C5E5}"/>
              </a:ext>
            </a:extLst>
          </p:cNvPr>
          <p:cNvSpPr/>
          <p:nvPr/>
        </p:nvSpPr>
        <p:spPr>
          <a:xfrm>
            <a:off x="982389" y="4500711"/>
            <a:ext cx="8928992" cy="720080"/>
          </a:xfrm>
          <a:prstGeom prst="roundRect">
            <a:avLst/>
          </a:prstGeom>
          <a:solidFill>
            <a:srgbClr val="0070C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/>
              <a:t>클라우드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기반 인프라 구성이 많아지며 인프라가 번번히 변경되어 </a:t>
            </a:r>
            <a:r>
              <a:rPr lang="en-US" altLang="ko-KR" sz="1400" b="1" dirty="0"/>
              <a:t>DNS </a:t>
            </a:r>
            <a:r>
              <a:rPr lang="ko-KR" altLang="en-US" sz="1400" b="1" dirty="0"/>
              <a:t>설계가 중요해짐</a:t>
            </a:r>
            <a:endParaRPr lang="en-US" altLang="ko-KR" sz="1400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b="1" dirty="0"/>
              <a:t>MSA(Micro Service Architecture) </a:t>
            </a:r>
            <a:r>
              <a:rPr lang="ko-KR" altLang="en-US" sz="1400" b="1" dirty="0"/>
              <a:t>기반의 서비스에서 다수의 </a:t>
            </a:r>
            <a:r>
              <a:rPr lang="en-US" altLang="ko-KR" sz="1400" b="1" dirty="0"/>
              <a:t>API </a:t>
            </a:r>
            <a:r>
              <a:rPr lang="ko-KR" altLang="en-US" sz="1400" b="1" dirty="0"/>
              <a:t>호출로 </a:t>
            </a:r>
            <a:r>
              <a:rPr lang="en-US" altLang="ko-KR" sz="1400" b="1" dirty="0"/>
              <a:t>DNS </a:t>
            </a:r>
            <a:r>
              <a:rPr lang="ko-KR" altLang="en-US" sz="1400" b="1" dirty="0"/>
              <a:t>역할 중요성 증대</a:t>
            </a:r>
          </a:p>
        </p:txBody>
      </p:sp>
    </p:spTree>
    <p:extLst>
      <p:ext uri="{BB962C8B-B14F-4D97-AF65-F5344CB8AC3E}">
        <p14:creationId xmlns:p14="http://schemas.microsoft.com/office/powerpoint/2010/main" val="3803065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113C-101C-4990-B83B-70C4916275EE}"/>
              </a:ext>
            </a:extLst>
          </p:cNvPr>
          <p:cNvSpPr/>
          <p:nvPr/>
        </p:nvSpPr>
        <p:spPr>
          <a:xfrm>
            <a:off x="828370" y="1260351"/>
            <a:ext cx="5240537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7.2 DNS (Domain Name System)</a:t>
            </a:r>
            <a:endParaRPr lang="ko-KR" altLang="en-US" sz="2800" b="1" spc="-150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B4BC29-B843-43C1-861A-A6F922A6036B}"/>
              </a:ext>
            </a:extLst>
          </p:cNvPr>
          <p:cNvSpPr/>
          <p:nvPr/>
        </p:nvSpPr>
        <p:spPr>
          <a:xfrm>
            <a:off x="6715793" y="548626"/>
            <a:ext cx="399660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7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장 통신을 도와주는 네트워크 주요 기술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75BA44-8B52-4764-9B59-E3FFF0E671A4}"/>
              </a:ext>
            </a:extLst>
          </p:cNvPr>
          <p:cNvSpPr/>
          <p:nvPr/>
        </p:nvSpPr>
        <p:spPr>
          <a:xfrm>
            <a:off x="828370" y="1876913"/>
            <a:ext cx="495037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7.2.1 DNS </a:t>
            </a:r>
            <a:r>
              <a:rPr lang="ko-KR" altLang="en-US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소개</a:t>
            </a:r>
            <a:endParaRPr lang="ko-KR" altLang="en-US" sz="2000" b="1" spc="-15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6FFFD0-4A8A-4F25-91E9-ACFCEC902AAD}"/>
              </a:ext>
            </a:extLst>
          </p:cNvPr>
          <p:cNvSpPr txBox="1"/>
          <p:nvPr/>
        </p:nvSpPr>
        <p:spPr>
          <a:xfrm>
            <a:off x="828370" y="2498501"/>
            <a:ext cx="977491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문자로 된 도메인 주소를 실제 </a:t>
            </a:r>
            <a:r>
              <a:rPr lang="en-US" altLang="ko-KR" sz="1800" dirty="0"/>
              <a:t>IP </a:t>
            </a:r>
            <a:r>
              <a:rPr lang="ko-KR" altLang="en-US" sz="1800" dirty="0"/>
              <a:t>주소로 변환해 주는 서비스 </a:t>
            </a:r>
            <a:endParaRPr lang="en-US" altLang="ko-KR" sz="18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5A7475C-98A6-414F-833D-936274C83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252" y="3079887"/>
            <a:ext cx="3696968" cy="39993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55F63AA-6197-4AFE-A35E-CAE4D241C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676" y="3569805"/>
            <a:ext cx="5312793" cy="337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81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113C-101C-4990-B83B-70C4916275EE}"/>
              </a:ext>
            </a:extLst>
          </p:cNvPr>
          <p:cNvSpPr/>
          <p:nvPr/>
        </p:nvSpPr>
        <p:spPr>
          <a:xfrm>
            <a:off x="828370" y="1260351"/>
            <a:ext cx="5240537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7.2 DNS (Domain Name System)</a:t>
            </a:r>
            <a:endParaRPr lang="ko-KR" altLang="en-US" sz="2800" b="1" spc="-150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B4BC29-B843-43C1-861A-A6F922A6036B}"/>
              </a:ext>
            </a:extLst>
          </p:cNvPr>
          <p:cNvSpPr/>
          <p:nvPr/>
        </p:nvSpPr>
        <p:spPr>
          <a:xfrm>
            <a:off x="6715793" y="548626"/>
            <a:ext cx="399660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7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장 통신을 도와주는 네트워크 주요 기술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75BA44-8B52-4764-9B59-E3FFF0E671A4}"/>
              </a:ext>
            </a:extLst>
          </p:cNvPr>
          <p:cNvSpPr/>
          <p:nvPr/>
        </p:nvSpPr>
        <p:spPr>
          <a:xfrm>
            <a:off x="828370" y="1876913"/>
            <a:ext cx="495037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7.2.2 DNS </a:t>
            </a:r>
            <a:r>
              <a:rPr lang="ko-KR" altLang="en-US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구조와 명명 규칙</a:t>
            </a:r>
            <a:endParaRPr lang="ko-KR" altLang="en-US" sz="2000" b="1" spc="-15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5FA98D-B03C-4944-B7FB-4E11F1E16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832" y="4428703"/>
            <a:ext cx="4791075" cy="21431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7D86D1-0D6A-474C-A22F-C76A64CEE129}"/>
              </a:ext>
            </a:extLst>
          </p:cNvPr>
          <p:cNvSpPr txBox="1"/>
          <p:nvPr/>
        </p:nvSpPr>
        <p:spPr>
          <a:xfrm>
            <a:off x="828370" y="2498501"/>
            <a:ext cx="9774914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도메인 계층은 최대 </a:t>
            </a:r>
            <a:r>
              <a:rPr lang="en-US" altLang="ko-KR" sz="1800" dirty="0"/>
              <a:t>128</a:t>
            </a:r>
            <a:r>
              <a:rPr lang="ko-KR" altLang="en-US" sz="1800" dirty="0"/>
              <a:t>계층까지 구성 가능</a:t>
            </a:r>
            <a:endParaRPr lang="en-US" altLang="ko-KR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전체 도메인 네임 길이는 최대 </a:t>
            </a:r>
            <a:r>
              <a:rPr lang="en-US" altLang="ko-KR" sz="1800" dirty="0"/>
              <a:t>255</a:t>
            </a:r>
            <a:r>
              <a:rPr lang="ko-KR" altLang="en-US" sz="1800" dirty="0"/>
              <a:t>바이트</a:t>
            </a:r>
            <a:r>
              <a:rPr lang="en-US" altLang="ko-KR" sz="1800" dirty="0"/>
              <a:t>( </a:t>
            </a:r>
            <a:r>
              <a:rPr lang="ko-KR" altLang="en-US" sz="1800" dirty="0" err="1"/>
              <a:t>구분자</a:t>
            </a:r>
            <a:r>
              <a:rPr lang="ko-KR" altLang="en-US" sz="1800" dirty="0"/>
              <a:t> </a:t>
            </a:r>
            <a:r>
              <a:rPr lang="en-US" altLang="ko-KR" sz="1800" dirty="0"/>
              <a:t>“.” </a:t>
            </a:r>
            <a:r>
              <a:rPr lang="ko-KR" altLang="en-US" sz="1800" dirty="0"/>
              <a:t>포함</a:t>
            </a:r>
            <a:r>
              <a:rPr lang="en-US" altLang="ko-KR" sz="18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알파벳</a:t>
            </a:r>
            <a:r>
              <a:rPr lang="en-US" altLang="ko-KR" sz="1800" dirty="0"/>
              <a:t>, </a:t>
            </a:r>
            <a:r>
              <a:rPr lang="ko-KR" altLang="en-US" sz="1800" dirty="0"/>
              <a:t>숫자</a:t>
            </a:r>
            <a:r>
              <a:rPr lang="en-US" altLang="ko-KR" sz="1800" dirty="0"/>
              <a:t>, “-”</a:t>
            </a:r>
            <a:r>
              <a:rPr lang="ko-KR" altLang="en-US" sz="1800" dirty="0"/>
              <a:t>만 사용 가능하고 대소문자 구분 없음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42972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113C-101C-4990-B83B-70C4916275EE}"/>
              </a:ext>
            </a:extLst>
          </p:cNvPr>
          <p:cNvSpPr/>
          <p:nvPr/>
        </p:nvSpPr>
        <p:spPr>
          <a:xfrm>
            <a:off x="828370" y="1260351"/>
            <a:ext cx="5240537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7.2 DNS (Domain Name System)</a:t>
            </a:r>
            <a:endParaRPr lang="ko-KR" altLang="en-US" sz="2800" b="1" spc="-150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B4BC29-B843-43C1-861A-A6F922A6036B}"/>
              </a:ext>
            </a:extLst>
          </p:cNvPr>
          <p:cNvSpPr/>
          <p:nvPr/>
        </p:nvSpPr>
        <p:spPr>
          <a:xfrm>
            <a:off x="6715793" y="548626"/>
            <a:ext cx="399660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7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장 통신을 도와주는 네트워크 주요 기술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75BA44-8B52-4764-9B59-E3FFF0E671A4}"/>
              </a:ext>
            </a:extLst>
          </p:cNvPr>
          <p:cNvSpPr/>
          <p:nvPr/>
        </p:nvSpPr>
        <p:spPr>
          <a:xfrm>
            <a:off x="828370" y="1876913"/>
            <a:ext cx="495037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7.2.2 DNS </a:t>
            </a:r>
            <a:r>
              <a:rPr lang="ko-KR" altLang="en-US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구조와 명명 규칙 </a:t>
            </a: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– </a:t>
            </a:r>
            <a:r>
              <a:rPr lang="ko-KR" altLang="en-US" sz="2000" b="1" spc="-150" dirty="0">
                <a:solidFill>
                  <a:srgbClr val="C00000"/>
                </a:solidFill>
                <a:latin typeface="+mn-ea"/>
              </a:rPr>
              <a:t>루트 도메인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7D86D1-0D6A-474C-A22F-C76A64CEE129}"/>
              </a:ext>
            </a:extLst>
          </p:cNvPr>
          <p:cNvSpPr txBox="1"/>
          <p:nvPr/>
        </p:nvSpPr>
        <p:spPr>
          <a:xfrm>
            <a:off x="828370" y="2498501"/>
            <a:ext cx="9774914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/>
              <a:t>DNS </a:t>
            </a:r>
            <a:r>
              <a:rPr lang="ko-KR" altLang="en-US" sz="1800" dirty="0"/>
              <a:t>서버는 사용자가 쿼리</a:t>
            </a:r>
            <a:r>
              <a:rPr lang="en-US" altLang="ko-KR" sz="1800" dirty="0"/>
              <a:t>(</a:t>
            </a:r>
            <a:r>
              <a:rPr lang="ko-KR" altLang="en-US" sz="1800" dirty="0"/>
              <a:t>요청</a:t>
            </a:r>
            <a:r>
              <a:rPr lang="en-US" altLang="ko-KR" sz="1800" dirty="0"/>
              <a:t>)</a:t>
            </a:r>
            <a:r>
              <a:rPr lang="ko-KR" altLang="en-US" sz="1800" dirty="0"/>
              <a:t>한 도메인 값을 갖고 있거나 캐시에 저장된 정보 응답</a:t>
            </a:r>
            <a:endParaRPr lang="en-US" altLang="ko-KR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rgbClr val="C00000"/>
                </a:solidFill>
              </a:rPr>
              <a:t>DNS </a:t>
            </a:r>
            <a:r>
              <a:rPr lang="ko-KR" altLang="en-US" sz="1800" dirty="0">
                <a:solidFill>
                  <a:srgbClr val="C00000"/>
                </a:solidFill>
              </a:rPr>
              <a:t>서버에 도메인 정보가 없으면 </a:t>
            </a:r>
            <a:r>
              <a:rPr lang="ko-KR" altLang="en-US" sz="1800" dirty="0"/>
              <a:t>루트 도메인을 관리하는 </a:t>
            </a:r>
            <a:r>
              <a:rPr lang="ko-KR" altLang="en-US" sz="1800" dirty="0">
                <a:solidFill>
                  <a:srgbClr val="C00000"/>
                </a:solidFill>
              </a:rPr>
              <a:t>루트 </a:t>
            </a:r>
            <a:r>
              <a:rPr lang="en-US" altLang="ko-KR" sz="1800" dirty="0">
                <a:solidFill>
                  <a:srgbClr val="C00000"/>
                </a:solidFill>
              </a:rPr>
              <a:t>DNS</a:t>
            </a:r>
            <a:r>
              <a:rPr lang="ko-KR" altLang="en-US" sz="1800" dirty="0">
                <a:solidFill>
                  <a:srgbClr val="C00000"/>
                </a:solidFill>
              </a:rPr>
              <a:t>로 쿼리</a:t>
            </a:r>
            <a:endParaRPr lang="en-US" altLang="ko-KR" sz="1800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/>
              <a:t>DNS </a:t>
            </a:r>
            <a:r>
              <a:rPr lang="ko-KR" altLang="en-US" sz="1800" dirty="0"/>
              <a:t>서버를 설치하면 전세계 </a:t>
            </a:r>
            <a:r>
              <a:rPr lang="en-US" altLang="ko-KR" sz="1800" dirty="0">
                <a:solidFill>
                  <a:srgbClr val="C00000"/>
                </a:solidFill>
              </a:rPr>
              <a:t>13</a:t>
            </a:r>
            <a:r>
              <a:rPr lang="ko-KR" altLang="en-US" sz="1800" dirty="0">
                <a:solidFill>
                  <a:srgbClr val="C00000"/>
                </a:solidFill>
              </a:rPr>
              <a:t>개 루트 </a:t>
            </a:r>
            <a:r>
              <a:rPr lang="en-US" altLang="ko-KR" sz="1800" dirty="0">
                <a:solidFill>
                  <a:srgbClr val="C00000"/>
                </a:solidFill>
              </a:rPr>
              <a:t>DNS </a:t>
            </a:r>
            <a:r>
              <a:rPr lang="en-US" altLang="ko-KR" sz="1800" dirty="0"/>
              <a:t>IP </a:t>
            </a:r>
            <a:r>
              <a:rPr lang="ko-KR" altLang="en-US" sz="1800" dirty="0"/>
              <a:t>주소 파일이 설치됨 </a:t>
            </a:r>
            <a:endParaRPr lang="en-US" altLang="ko-KR" sz="18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BE972DC-879F-461A-831E-EADA8E7DD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428" y="3804758"/>
            <a:ext cx="4654302" cy="374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A4A0AB-D443-416A-B036-7A7012D79E6E}"/>
              </a:ext>
            </a:extLst>
          </p:cNvPr>
          <p:cNvSpPr/>
          <p:nvPr/>
        </p:nvSpPr>
        <p:spPr>
          <a:xfrm>
            <a:off x="6715793" y="548626"/>
            <a:ext cx="399660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7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장 통신을 도와주는 네트워크 주요 기술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113C-101C-4990-B83B-70C4916275EE}"/>
              </a:ext>
            </a:extLst>
          </p:cNvPr>
          <p:cNvSpPr/>
          <p:nvPr/>
        </p:nvSpPr>
        <p:spPr>
          <a:xfrm>
            <a:off x="882204" y="1908423"/>
            <a:ext cx="6348213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</a:t>
            </a: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장 통신을 도와주는 네트워크 주요 기술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DF225A-9406-4CCB-87C7-558365AA05F3}"/>
              </a:ext>
            </a:extLst>
          </p:cNvPr>
          <p:cNvSpPr txBox="1"/>
          <p:nvPr/>
        </p:nvSpPr>
        <p:spPr>
          <a:xfrm>
            <a:off x="882204" y="2700511"/>
            <a:ext cx="9721080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/>
              <a:t>NAT/PAT (Network Address Translation / Port Address </a:t>
            </a:r>
            <a:r>
              <a:rPr lang="en-US" altLang="ko-KR" sz="1800" dirty="0" err="1"/>
              <a:t>Transration</a:t>
            </a:r>
            <a:r>
              <a:rPr lang="en-US" altLang="ko-KR" sz="1800" dirty="0"/>
              <a:t>)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/>
              <a:t>DNS (Domain Name System)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/>
              <a:t>GSLB (Global Service Load balancing)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/>
              <a:t>DHCP (Dynamic Host Configuration Protocol)</a:t>
            </a:r>
          </a:p>
        </p:txBody>
      </p:sp>
    </p:spTree>
    <p:extLst>
      <p:ext uri="{BB962C8B-B14F-4D97-AF65-F5344CB8AC3E}">
        <p14:creationId xmlns:p14="http://schemas.microsoft.com/office/powerpoint/2010/main" val="1975688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113C-101C-4990-B83B-70C4916275EE}"/>
              </a:ext>
            </a:extLst>
          </p:cNvPr>
          <p:cNvSpPr/>
          <p:nvPr/>
        </p:nvSpPr>
        <p:spPr>
          <a:xfrm>
            <a:off x="828370" y="1260351"/>
            <a:ext cx="5240537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7.2 DNS (Domain Name System)</a:t>
            </a:r>
            <a:endParaRPr lang="ko-KR" altLang="en-US" sz="2800" b="1" spc="-150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B4BC29-B843-43C1-861A-A6F922A6036B}"/>
              </a:ext>
            </a:extLst>
          </p:cNvPr>
          <p:cNvSpPr/>
          <p:nvPr/>
        </p:nvSpPr>
        <p:spPr>
          <a:xfrm>
            <a:off x="6715793" y="548626"/>
            <a:ext cx="399660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7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장 통신을 도와주는 네트워크 주요 기술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75BA44-8B52-4764-9B59-E3FFF0E671A4}"/>
              </a:ext>
            </a:extLst>
          </p:cNvPr>
          <p:cNvSpPr/>
          <p:nvPr/>
        </p:nvSpPr>
        <p:spPr>
          <a:xfrm>
            <a:off x="828370" y="1876913"/>
            <a:ext cx="653455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7.2.2 DNS </a:t>
            </a:r>
            <a:r>
              <a:rPr lang="ko-KR" altLang="en-US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구조와 명명 규칙 </a:t>
            </a: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– </a:t>
            </a:r>
            <a:r>
              <a:rPr lang="en-US" altLang="ko-KR" sz="2000" b="1" spc="-150" dirty="0">
                <a:solidFill>
                  <a:srgbClr val="C00000"/>
                </a:solidFill>
                <a:latin typeface="+mn-ea"/>
              </a:rPr>
              <a:t>Top-Level Domain(TLD)</a:t>
            </a:r>
            <a:endParaRPr lang="ko-KR" altLang="en-US" sz="2000" b="1" spc="-15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7D86D1-0D6A-474C-A22F-C76A64CEE129}"/>
              </a:ext>
            </a:extLst>
          </p:cNvPr>
          <p:cNvSpPr txBox="1"/>
          <p:nvPr/>
        </p:nvSpPr>
        <p:spPr>
          <a:xfrm>
            <a:off x="828370" y="2340471"/>
            <a:ext cx="9774914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/>
              <a:t>6</a:t>
            </a:r>
            <a:r>
              <a:rPr lang="ko-KR" altLang="en-US" sz="1800" dirty="0"/>
              <a:t>가지 유형으로 구분</a:t>
            </a:r>
            <a:endParaRPr lang="en-US" altLang="ko-KR" sz="1800" dirty="0"/>
          </a:p>
          <a:p>
            <a:pPr marL="869869" lvl="1" indent="-285750">
              <a:lnSpc>
                <a:spcPct val="150000"/>
              </a:lnSpc>
              <a:buFontTx/>
              <a:buChar char="-"/>
            </a:pPr>
            <a:r>
              <a:rPr lang="en-US" altLang="ko-KR" sz="1800" dirty="0"/>
              <a:t>generic(gTLD) / country-code(ccTLD)      / sponsored(</a:t>
            </a:r>
            <a:r>
              <a:rPr lang="en-US" altLang="ko-KR" sz="1800" dirty="0" err="1"/>
              <a:t>sTLD</a:t>
            </a:r>
            <a:r>
              <a:rPr lang="en-US" altLang="ko-KR" sz="1800" dirty="0"/>
              <a:t>) / </a:t>
            </a:r>
          </a:p>
          <a:p>
            <a:pPr marL="869869" lvl="1" indent="-285750">
              <a:lnSpc>
                <a:spcPct val="150000"/>
              </a:lnSpc>
              <a:buFontTx/>
              <a:buChar char="-"/>
            </a:pPr>
            <a:r>
              <a:rPr lang="en-US" altLang="ko-KR" sz="1800" dirty="0"/>
              <a:t>Infrastructure  / generic-restricted(</a:t>
            </a:r>
            <a:r>
              <a:rPr lang="en-US" altLang="ko-KR" sz="1800" dirty="0" err="1"/>
              <a:t>grTLD</a:t>
            </a:r>
            <a:r>
              <a:rPr lang="en-US" altLang="ko-KR" sz="1800" dirty="0"/>
              <a:t>) / test(</a:t>
            </a:r>
            <a:r>
              <a:rPr lang="en-US" altLang="ko-KR" sz="1800" dirty="0" err="1"/>
              <a:t>tTLD</a:t>
            </a:r>
            <a:r>
              <a:rPr lang="en-US" altLang="ko-KR" sz="1800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A474CF-09FD-4A94-B4F1-D89FEDB66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492" y="4560392"/>
            <a:ext cx="2980213" cy="16773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65E50E-0F69-48EF-8D5B-41AFD4962BDE}"/>
              </a:ext>
            </a:extLst>
          </p:cNvPr>
          <p:cNvSpPr txBox="1"/>
          <p:nvPr/>
        </p:nvSpPr>
        <p:spPr>
          <a:xfrm>
            <a:off x="3419594" y="3852639"/>
            <a:ext cx="5822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ccTLD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1A994A7-0765-447F-8C4D-5094E34E6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206" y="4560392"/>
            <a:ext cx="3609975" cy="16287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3744C87-7ED4-4756-8147-FCF71A123A6B}"/>
              </a:ext>
            </a:extLst>
          </p:cNvPr>
          <p:cNvSpPr txBox="1"/>
          <p:nvPr/>
        </p:nvSpPr>
        <p:spPr>
          <a:xfrm>
            <a:off x="7247040" y="3881834"/>
            <a:ext cx="8883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sponsored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F7D7DB2-20B7-47E3-A241-4D484F92E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669" y="4313214"/>
            <a:ext cx="1990725" cy="2171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214C1F-6DE1-4BFA-9CBF-B1C70E0B8721}"/>
              </a:ext>
            </a:extLst>
          </p:cNvPr>
          <p:cNvSpPr txBox="1"/>
          <p:nvPr/>
        </p:nvSpPr>
        <p:spPr>
          <a:xfrm>
            <a:off x="944858" y="3881834"/>
            <a:ext cx="5325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gTLD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C2CEDD-D7DD-47A1-84A7-0A862A0A71FA}"/>
              </a:ext>
            </a:extLst>
          </p:cNvPr>
          <p:cNvSpPr txBox="1"/>
          <p:nvPr/>
        </p:nvSpPr>
        <p:spPr>
          <a:xfrm>
            <a:off x="967912" y="6654684"/>
            <a:ext cx="14911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Infrastructure </a:t>
            </a:r>
            <a:r>
              <a:rPr lang="en-US" altLang="ko-KR" sz="1100" b="1" dirty="0"/>
              <a:t>.</a:t>
            </a:r>
            <a:r>
              <a:rPr lang="en-US" altLang="ko-KR" sz="1100" b="1" dirty="0" err="1"/>
              <a:t>arpa</a:t>
            </a:r>
            <a:endParaRPr lang="ko-KR" altLang="en-US" sz="11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A0D19D-5171-4A5B-8F09-437440ADB56A}"/>
              </a:ext>
            </a:extLst>
          </p:cNvPr>
          <p:cNvSpPr txBox="1"/>
          <p:nvPr/>
        </p:nvSpPr>
        <p:spPr>
          <a:xfrm>
            <a:off x="3484809" y="6676860"/>
            <a:ext cx="17459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err="1">
                <a:solidFill>
                  <a:srgbClr val="C00000"/>
                </a:solidFill>
              </a:rPr>
              <a:t>grTLD</a:t>
            </a:r>
            <a:r>
              <a:rPr lang="en-US" altLang="ko-KR" sz="1100" b="1" dirty="0">
                <a:solidFill>
                  <a:srgbClr val="C00000"/>
                </a:solidFill>
              </a:rPr>
              <a:t> </a:t>
            </a:r>
            <a:r>
              <a:rPr lang="en-US" altLang="ko-KR" sz="1100" b="1" dirty="0"/>
              <a:t>.biz  .name  .pro</a:t>
            </a:r>
            <a:endParaRPr lang="ko-KR" altLang="en-US" sz="11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1E88E1-B383-4DE6-AB7E-5CEBC3E5C2DB}"/>
              </a:ext>
            </a:extLst>
          </p:cNvPr>
          <p:cNvSpPr txBox="1"/>
          <p:nvPr/>
        </p:nvSpPr>
        <p:spPr>
          <a:xfrm>
            <a:off x="7350545" y="6606115"/>
            <a:ext cx="8370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err="1">
                <a:solidFill>
                  <a:srgbClr val="C00000"/>
                </a:solidFill>
              </a:rPr>
              <a:t>tTLD</a:t>
            </a:r>
            <a:r>
              <a:rPr lang="en-US" altLang="ko-KR" sz="1100" b="1" dirty="0">
                <a:solidFill>
                  <a:srgbClr val="C00000"/>
                </a:solidFill>
              </a:rPr>
              <a:t> </a:t>
            </a:r>
            <a:r>
              <a:rPr lang="en-US" altLang="ko-KR" sz="1100" b="1" dirty="0"/>
              <a:t>.test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620535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113C-101C-4990-B83B-70C4916275EE}"/>
              </a:ext>
            </a:extLst>
          </p:cNvPr>
          <p:cNvSpPr/>
          <p:nvPr/>
        </p:nvSpPr>
        <p:spPr>
          <a:xfrm>
            <a:off x="828370" y="1260351"/>
            <a:ext cx="5240537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7.2 DNS (Domain Name System)</a:t>
            </a:r>
            <a:endParaRPr lang="ko-KR" altLang="en-US" sz="2800" b="1" spc="-150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B4BC29-B843-43C1-861A-A6F922A6036B}"/>
              </a:ext>
            </a:extLst>
          </p:cNvPr>
          <p:cNvSpPr/>
          <p:nvPr/>
        </p:nvSpPr>
        <p:spPr>
          <a:xfrm>
            <a:off x="6715793" y="548626"/>
            <a:ext cx="399660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7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장 통신을 도와주는 네트워크 주요 기술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75BA44-8B52-4764-9B59-E3FFF0E671A4}"/>
              </a:ext>
            </a:extLst>
          </p:cNvPr>
          <p:cNvSpPr/>
          <p:nvPr/>
        </p:nvSpPr>
        <p:spPr>
          <a:xfrm>
            <a:off x="828370" y="1876913"/>
            <a:ext cx="653455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7.2.2 DNS </a:t>
            </a:r>
            <a:r>
              <a:rPr lang="ko-KR" altLang="en-US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구조와 명명 규칙 </a:t>
            </a: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– </a:t>
            </a:r>
            <a:r>
              <a:rPr lang="en-US" altLang="ko-KR" sz="2000" b="1" spc="-150" dirty="0">
                <a:solidFill>
                  <a:srgbClr val="C00000"/>
                </a:solidFill>
                <a:latin typeface="+mn-ea"/>
              </a:rPr>
              <a:t>Top-Level Domain(TLD)</a:t>
            </a:r>
            <a:endParaRPr lang="ko-KR" altLang="en-US" sz="2000" b="1" spc="-15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37C73BB-68B7-4458-8403-47BBC2938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292" y="2671233"/>
            <a:ext cx="7344816" cy="3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083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113C-101C-4990-B83B-70C4916275EE}"/>
              </a:ext>
            </a:extLst>
          </p:cNvPr>
          <p:cNvSpPr/>
          <p:nvPr/>
        </p:nvSpPr>
        <p:spPr>
          <a:xfrm>
            <a:off x="828370" y="1260351"/>
            <a:ext cx="5240537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7.2 DNS (Domain Name System)</a:t>
            </a:r>
            <a:endParaRPr lang="ko-KR" altLang="en-US" sz="2800" b="1" spc="-150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B4BC29-B843-43C1-861A-A6F922A6036B}"/>
              </a:ext>
            </a:extLst>
          </p:cNvPr>
          <p:cNvSpPr/>
          <p:nvPr/>
        </p:nvSpPr>
        <p:spPr>
          <a:xfrm>
            <a:off x="6715793" y="548626"/>
            <a:ext cx="399660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7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장 통신을 도와주는 네트워크 주요 기술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75BA44-8B52-4764-9B59-E3FFF0E671A4}"/>
              </a:ext>
            </a:extLst>
          </p:cNvPr>
          <p:cNvSpPr/>
          <p:nvPr/>
        </p:nvSpPr>
        <p:spPr>
          <a:xfrm>
            <a:off x="828370" y="1876913"/>
            <a:ext cx="653455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7.2.3 DNS </a:t>
            </a:r>
            <a:r>
              <a:rPr lang="ko-KR" altLang="en-US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동작</a:t>
            </a: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방식</a:t>
            </a:r>
            <a:endParaRPr lang="ko-KR" altLang="en-US" sz="2000" b="1" spc="-15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7D86D1-0D6A-474C-A22F-C76A64CEE129}"/>
              </a:ext>
            </a:extLst>
          </p:cNvPr>
          <p:cNvSpPr txBox="1"/>
          <p:nvPr/>
        </p:nvSpPr>
        <p:spPr>
          <a:xfrm>
            <a:off x="828370" y="2498501"/>
            <a:ext cx="9774914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호스트의 </a:t>
            </a:r>
            <a:r>
              <a:rPr lang="en-US" altLang="ko-KR" sz="1800" dirty="0"/>
              <a:t>hosts </a:t>
            </a:r>
            <a:r>
              <a:rPr lang="ko-KR" altLang="en-US" sz="1800" dirty="0"/>
              <a:t>파일에 도메인 이름과 </a:t>
            </a:r>
            <a:r>
              <a:rPr lang="en-US" altLang="ko-KR" sz="1800" dirty="0"/>
              <a:t>IP </a:t>
            </a:r>
            <a:r>
              <a:rPr lang="ko-KR" altLang="en-US" sz="1800" dirty="0"/>
              <a:t>주소를 설정</a:t>
            </a:r>
            <a:endParaRPr lang="en-US" altLang="ko-KR" sz="1800" dirty="0"/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latin typeface="+mj-lt"/>
              </a:rPr>
              <a:t>- </a:t>
            </a:r>
            <a:r>
              <a:rPr lang="ko-KR" altLang="en-US" sz="1600" dirty="0">
                <a:latin typeface="+mj-lt"/>
              </a:rPr>
              <a:t>윈도우 </a:t>
            </a:r>
            <a:r>
              <a:rPr lang="en-US" altLang="ko-KR" sz="1600" dirty="0">
                <a:latin typeface="+mj-lt"/>
              </a:rPr>
              <a:t>(</a:t>
            </a:r>
            <a:r>
              <a:rPr lang="nb-NO" altLang="ko-KR" sz="1600" dirty="0">
                <a:latin typeface="+mj-lt"/>
              </a:rPr>
              <a:t>C:\Windows\System32\drivers\etc) </a:t>
            </a:r>
            <a:r>
              <a:rPr lang="ko-KR" altLang="en-US" sz="1600" dirty="0">
                <a:latin typeface="+mj-lt"/>
              </a:rPr>
              <a:t>리눅스 </a:t>
            </a:r>
            <a:r>
              <a:rPr lang="en-US" altLang="ko-KR" sz="1600" dirty="0">
                <a:latin typeface="+mj-lt"/>
              </a:rPr>
              <a:t>(/</a:t>
            </a:r>
            <a:r>
              <a:rPr lang="en-US" altLang="ko-KR" sz="1600" dirty="0" err="1">
                <a:latin typeface="+mj-lt"/>
              </a:rPr>
              <a:t>etc</a:t>
            </a:r>
            <a:r>
              <a:rPr lang="en-US" altLang="ko-KR" sz="1600" dirty="0">
                <a:latin typeface="+mj-lt"/>
              </a:rPr>
              <a:t>/hosts)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/>
              <a:t>hosts </a:t>
            </a:r>
            <a:r>
              <a:rPr lang="ko-KR" altLang="en-US" sz="1800" dirty="0"/>
              <a:t>파일의 내용은 호스트의</a:t>
            </a:r>
            <a:r>
              <a:rPr lang="en-US" altLang="ko-KR" sz="1800" dirty="0"/>
              <a:t> DNS</a:t>
            </a:r>
            <a:r>
              <a:rPr lang="ko-KR" altLang="en-US" sz="1800" dirty="0"/>
              <a:t> </a:t>
            </a:r>
            <a:r>
              <a:rPr lang="en-US" altLang="ko-KR" sz="1800" dirty="0"/>
              <a:t>local cache</a:t>
            </a:r>
            <a:r>
              <a:rPr lang="ko-KR" altLang="en-US" sz="1800" dirty="0"/>
              <a:t>에</a:t>
            </a:r>
            <a:r>
              <a:rPr lang="en-US" altLang="ko-KR" sz="1800" dirty="0"/>
              <a:t> </a:t>
            </a:r>
            <a:r>
              <a:rPr lang="ko-KR" altLang="en-US" sz="1800" dirty="0"/>
              <a:t>저장됨</a:t>
            </a:r>
            <a:endParaRPr lang="en-US" altLang="ko-KR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도메인 이름은 호스트의</a:t>
            </a:r>
            <a:r>
              <a:rPr lang="en-US" altLang="ko-KR" sz="1800" dirty="0"/>
              <a:t> DNS</a:t>
            </a:r>
            <a:r>
              <a:rPr lang="ko-KR" altLang="en-US" sz="1800" dirty="0"/>
              <a:t> </a:t>
            </a:r>
            <a:r>
              <a:rPr lang="en-US" altLang="ko-KR" sz="1800" dirty="0"/>
              <a:t>local cache</a:t>
            </a:r>
            <a:r>
              <a:rPr lang="ko-KR" altLang="en-US" sz="1800" dirty="0"/>
              <a:t>에서 우선 확인 하고</a:t>
            </a:r>
            <a:r>
              <a:rPr lang="en-US" altLang="ko-KR" sz="1800" dirty="0"/>
              <a:t>, </a:t>
            </a:r>
            <a:r>
              <a:rPr lang="ko-KR" altLang="en-US" sz="1800" dirty="0"/>
              <a:t>없으면 </a:t>
            </a:r>
            <a:r>
              <a:rPr lang="en-US" altLang="ko-KR" sz="1800" dirty="0"/>
              <a:t>DNS</a:t>
            </a:r>
            <a:r>
              <a:rPr lang="ko-KR" altLang="en-US" sz="1800" dirty="0"/>
              <a:t>로 쿼리</a:t>
            </a:r>
            <a:endParaRPr lang="en-US" altLang="ko-KR" sz="18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868F553-10F1-4522-843D-C963268BF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197" y="4608470"/>
            <a:ext cx="4914900" cy="28765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912EB4-C79B-4829-A230-B8EEF4C3FF90}"/>
              </a:ext>
            </a:extLst>
          </p:cNvPr>
          <p:cNvSpPr txBox="1"/>
          <p:nvPr/>
        </p:nvSpPr>
        <p:spPr>
          <a:xfrm>
            <a:off x="4626620" y="4811736"/>
            <a:ext cx="4914900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도메인 이름을 호스트의 </a:t>
            </a:r>
            <a:r>
              <a:rPr lang="en-US" altLang="ko-KR" sz="1400" dirty="0"/>
              <a:t>local cache</a:t>
            </a:r>
            <a:r>
              <a:rPr lang="ko-KR" altLang="en-US" sz="1400" dirty="0"/>
              <a:t>에서 확인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호스트의 </a:t>
            </a:r>
            <a:r>
              <a:rPr lang="en-US" altLang="ko-KR" sz="1400" dirty="0"/>
              <a:t>local cache</a:t>
            </a:r>
            <a:r>
              <a:rPr lang="ko-KR" altLang="en-US" sz="1400" dirty="0"/>
              <a:t>에</a:t>
            </a:r>
            <a:r>
              <a:rPr lang="en-US" altLang="ko-KR" sz="1400" dirty="0"/>
              <a:t> </a:t>
            </a:r>
            <a:r>
              <a:rPr lang="ko-KR" altLang="en-US" sz="1400" dirty="0"/>
              <a:t>없는 경우 </a:t>
            </a:r>
            <a:r>
              <a:rPr lang="en-US" altLang="ko-KR" sz="1400" dirty="0"/>
              <a:t>DNS </a:t>
            </a:r>
            <a:r>
              <a:rPr lang="ko-KR" altLang="en-US" sz="1400" dirty="0"/>
              <a:t>서버로 쿼리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248365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113C-101C-4990-B83B-70C4916275EE}"/>
              </a:ext>
            </a:extLst>
          </p:cNvPr>
          <p:cNvSpPr/>
          <p:nvPr/>
        </p:nvSpPr>
        <p:spPr>
          <a:xfrm>
            <a:off x="828370" y="1260351"/>
            <a:ext cx="5240537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7.2 DNS (Domain Name System)</a:t>
            </a:r>
            <a:endParaRPr lang="ko-KR" altLang="en-US" sz="2800" b="1" spc="-150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B4BC29-B843-43C1-861A-A6F922A6036B}"/>
              </a:ext>
            </a:extLst>
          </p:cNvPr>
          <p:cNvSpPr/>
          <p:nvPr/>
        </p:nvSpPr>
        <p:spPr>
          <a:xfrm>
            <a:off x="6715793" y="548626"/>
            <a:ext cx="399660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7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장 통신을 도와주는 네트워크 주요 기술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75BA44-8B52-4764-9B59-E3FFF0E671A4}"/>
              </a:ext>
            </a:extLst>
          </p:cNvPr>
          <p:cNvSpPr/>
          <p:nvPr/>
        </p:nvSpPr>
        <p:spPr>
          <a:xfrm>
            <a:off x="828370" y="1876913"/>
            <a:ext cx="653455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7.2.3 DNS </a:t>
            </a:r>
            <a:r>
              <a:rPr lang="ko-KR" altLang="en-US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동작</a:t>
            </a: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방식 </a:t>
            </a: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– </a:t>
            </a:r>
            <a:r>
              <a:rPr lang="ko-KR" altLang="en-US" sz="2000" b="1" spc="-150" dirty="0">
                <a:solidFill>
                  <a:srgbClr val="C00000"/>
                </a:solidFill>
                <a:latin typeface="+mn-ea"/>
              </a:rPr>
              <a:t>윈도우에서</a:t>
            </a:r>
            <a:r>
              <a:rPr lang="en-US" altLang="ko-KR" sz="2000" b="1" spc="-150" dirty="0">
                <a:solidFill>
                  <a:srgbClr val="C00000"/>
                </a:solidFill>
                <a:latin typeface="+mn-ea"/>
              </a:rPr>
              <a:t> DNS </a:t>
            </a:r>
            <a:r>
              <a:rPr lang="ko-KR" altLang="en-US" sz="2000" b="1" spc="-150" dirty="0">
                <a:solidFill>
                  <a:srgbClr val="C00000"/>
                </a:solidFill>
                <a:latin typeface="+mn-ea"/>
              </a:rPr>
              <a:t>캐시 정보 확인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B92FC2-2B44-478C-8536-B1F5FC0A2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356" y="2371407"/>
            <a:ext cx="4896544" cy="465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26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113C-101C-4990-B83B-70C4916275EE}"/>
              </a:ext>
            </a:extLst>
          </p:cNvPr>
          <p:cNvSpPr/>
          <p:nvPr/>
        </p:nvSpPr>
        <p:spPr>
          <a:xfrm>
            <a:off x="828370" y="1260351"/>
            <a:ext cx="5240537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7.2 DNS (Domain Name System)</a:t>
            </a:r>
            <a:endParaRPr lang="ko-KR" altLang="en-US" sz="2800" b="1" spc="-150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B4BC29-B843-43C1-861A-A6F922A6036B}"/>
              </a:ext>
            </a:extLst>
          </p:cNvPr>
          <p:cNvSpPr/>
          <p:nvPr/>
        </p:nvSpPr>
        <p:spPr>
          <a:xfrm>
            <a:off x="6715793" y="548626"/>
            <a:ext cx="399660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7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장 통신을 도와주는 네트워크 주요 기술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75BA44-8B52-4764-9B59-E3FFF0E671A4}"/>
              </a:ext>
            </a:extLst>
          </p:cNvPr>
          <p:cNvSpPr/>
          <p:nvPr/>
        </p:nvSpPr>
        <p:spPr>
          <a:xfrm>
            <a:off x="828370" y="1876913"/>
            <a:ext cx="653455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7.2.3 DNS </a:t>
            </a:r>
            <a:r>
              <a:rPr lang="ko-KR" altLang="en-US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동작</a:t>
            </a: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방식</a:t>
            </a:r>
            <a:endParaRPr lang="ko-KR" altLang="en-US" sz="2000" b="1" spc="-15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936CB9-D4E4-48DA-9A3B-B83EF083D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48" y="2528158"/>
            <a:ext cx="5247038" cy="26942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93F894B-EEA0-4891-95FF-8FC1202FE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740" y="2669656"/>
            <a:ext cx="4853955" cy="20880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24422A1-9B8B-4C74-94DC-C24C76F98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7823" y="5234757"/>
            <a:ext cx="5117753" cy="220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75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113C-101C-4990-B83B-70C4916275EE}"/>
              </a:ext>
            </a:extLst>
          </p:cNvPr>
          <p:cNvSpPr/>
          <p:nvPr/>
        </p:nvSpPr>
        <p:spPr>
          <a:xfrm>
            <a:off x="828370" y="1260351"/>
            <a:ext cx="7768345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7.4 DHCP (Dynamic Host Configuration Protocol)</a:t>
            </a:r>
            <a:endParaRPr lang="ko-KR" altLang="en-US" sz="2800" b="1" spc="-150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B4BC29-B843-43C1-861A-A6F922A6036B}"/>
              </a:ext>
            </a:extLst>
          </p:cNvPr>
          <p:cNvSpPr/>
          <p:nvPr/>
        </p:nvSpPr>
        <p:spPr>
          <a:xfrm>
            <a:off x="6715793" y="548626"/>
            <a:ext cx="399660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7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장 통신을 도와주는 네트워크 주요 기술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4CE2E3-F34C-4FD5-9A55-07214B803E55}"/>
              </a:ext>
            </a:extLst>
          </p:cNvPr>
          <p:cNvSpPr txBox="1"/>
          <p:nvPr/>
        </p:nvSpPr>
        <p:spPr>
          <a:xfrm>
            <a:off x="952874" y="1915723"/>
            <a:ext cx="9721080" cy="4436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/>
              <a:t>IP </a:t>
            </a:r>
            <a:r>
              <a:rPr lang="ko-KR" altLang="en-US" sz="1800" dirty="0"/>
              <a:t>정적 할당 </a:t>
            </a:r>
            <a:r>
              <a:rPr lang="en-US" altLang="ko-KR" sz="1800" dirty="0"/>
              <a:t>: </a:t>
            </a:r>
            <a:r>
              <a:rPr lang="ko-KR" altLang="en-US" sz="1800" dirty="0">
                <a:solidFill>
                  <a:srgbClr val="C00000"/>
                </a:solidFill>
              </a:rPr>
              <a:t>수동으로</a:t>
            </a:r>
            <a:r>
              <a:rPr lang="ko-KR" altLang="en-US" sz="1800" dirty="0"/>
              <a:t> 호스트 </a:t>
            </a:r>
            <a:r>
              <a:rPr lang="en-US" altLang="ko-KR" sz="1800" dirty="0"/>
              <a:t>IP </a:t>
            </a:r>
            <a:r>
              <a:rPr lang="ko-KR" altLang="en-US" sz="1800" dirty="0"/>
              <a:t>주소와 네트워크</a:t>
            </a:r>
            <a:r>
              <a:rPr lang="en-US" altLang="ko-KR" sz="1800" dirty="0"/>
              <a:t> </a:t>
            </a:r>
            <a:r>
              <a:rPr lang="ko-KR" altLang="en-US" sz="1800" dirty="0"/>
              <a:t>정보를 직접 할당</a:t>
            </a:r>
            <a:endParaRPr lang="en-US" altLang="ko-KR" sz="18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/>
              <a:t>IP </a:t>
            </a:r>
            <a:r>
              <a:rPr lang="ko-KR" altLang="en-US" sz="1800" dirty="0"/>
              <a:t>동적</a:t>
            </a:r>
            <a:r>
              <a:rPr lang="en-US" altLang="ko-KR" sz="1800" dirty="0"/>
              <a:t> </a:t>
            </a:r>
            <a:r>
              <a:rPr lang="ko-KR" altLang="en-US" sz="1800" dirty="0"/>
              <a:t>할당 </a:t>
            </a:r>
            <a:r>
              <a:rPr lang="en-US" altLang="ko-KR" sz="1800" dirty="0"/>
              <a:t>: </a:t>
            </a:r>
            <a:r>
              <a:rPr lang="ko-KR" altLang="en-US" sz="1800" dirty="0"/>
              <a:t>호스트 </a:t>
            </a:r>
            <a:r>
              <a:rPr lang="en-US" altLang="ko-KR" sz="1800" dirty="0"/>
              <a:t>IP </a:t>
            </a:r>
            <a:r>
              <a:rPr lang="ko-KR" altLang="en-US" sz="1800" dirty="0"/>
              <a:t>주소와 네트워크</a:t>
            </a:r>
            <a:r>
              <a:rPr lang="en-US" altLang="ko-KR" sz="1800" dirty="0"/>
              <a:t> </a:t>
            </a:r>
            <a:r>
              <a:rPr lang="ko-KR" altLang="en-US" sz="1800" dirty="0"/>
              <a:t>정보를 </a:t>
            </a:r>
            <a:r>
              <a:rPr lang="ko-KR" altLang="en-US" sz="1800" dirty="0">
                <a:solidFill>
                  <a:srgbClr val="C00000"/>
                </a:solidFill>
              </a:rPr>
              <a:t>자동으로 할당</a:t>
            </a:r>
            <a:endParaRPr lang="en-US" altLang="ko-KR" sz="1800" dirty="0">
              <a:solidFill>
                <a:srgbClr val="C00000"/>
              </a:solidFill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/>
              <a:t>DHCP : </a:t>
            </a:r>
          </a:p>
          <a:p>
            <a:pPr marL="868362" lvl="1" indent="-285750">
              <a:lnSpc>
                <a:spcPct val="200000"/>
              </a:lnSpc>
              <a:buFontTx/>
              <a:buChar char="-"/>
            </a:pPr>
            <a:r>
              <a:rPr lang="ko-KR" altLang="en-US" sz="1800" dirty="0"/>
              <a:t>호스트에 </a:t>
            </a:r>
            <a:r>
              <a:rPr lang="en-US" altLang="ko-KR" sz="1800" dirty="0"/>
              <a:t>IP </a:t>
            </a:r>
            <a:r>
              <a:rPr lang="ko-KR" altLang="en-US" sz="1800" dirty="0"/>
              <a:t>주소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서브넷</a:t>
            </a:r>
            <a:r>
              <a:rPr lang="ko-KR" altLang="en-US" sz="1800" dirty="0"/>
              <a:t> 마스크</a:t>
            </a:r>
            <a:r>
              <a:rPr lang="en-US" altLang="ko-KR" sz="1800" dirty="0"/>
              <a:t>, </a:t>
            </a:r>
            <a:r>
              <a:rPr lang="ko-KR" altLang="en-US" sz="1800" dirty="0"/>
              <a:t>게이트웨이</a:t>
            </a:r>
            <a:r>
              <a:rPr lang="en-US" altLang="ko-KR" sz="1800" dirty="0"/>
              <a:t>, DNS </a:t>
            </a:r>
            <a:r>
              <a:rPr lang="ko-KR" altLang="en-US" sz="1800" dirty="0"/>
              <a:t>정보를 자동으로 할당 받아 사용하는 프로토콜</a:t>
            </a:r>
            <a:endParaRPr lang="en-US" altLang="ko-KR" sz="1800" dirty="0"/>
          </a:p>
          <a:p>
            <a:pPr marL="868362" lvl="1" indent="-285750">
              <a:lnSpc>
                <a:spcPct val="200000"/>
              </a:lnSpc>
              <a:buFontTx/>
              <a:buChar char="-"/>
            </a:pPr>
            <a:r>
              <a:rPr lang="ko-KR" altLang="en-US" sz="1800" dirty="0"/>
              <a:t>별도의 </a:t>
            </a:r>
            <a:r>
              <a:rPr lang="en-US" altLang="ko-KR" sz="1800" dirty="0"/>
              <a:t>IP</a:t>
            </a:r>
            <a:r>
              <a:rPr lang="ko-KR" altLang="en-US" sz="1800" dirty="0"/>
              <a:t>  설정 작업 필요 없이 편리하게 사용 가능</a:t>
            </a:r>
            <a:endParaRPr lang="en-US" altLang="ko-KR" sz="1800" dirty="0"/>
          </a:p>
          <a:p>
            <a:pPr marL="868362" lvl="1" indent="-285750">
              <a:lnSpc>
                <a:spcPct val="200000"/>
              </a:lnSpc>
              <a:buFontTx/>
              <a:buChar char="-"/>
            </a:pPr>
            <a:r>
              <a:rPr lang="ko-KR" altLang="en-US" sz="1800" dirty="0"/>
              <a:t>사용하지 않는 </a:t>
            </a:r>
            <a:r>
              <a:rPr lang="en-US" altLang="ko-KR" sz="1800" dirty="0"/>
              <a:t>IP </a:t>
            </a:r>
            <a:r>
              <a:rPr lang="ko-KR" altLang="en-US" sz="1800" dirty="0"/>
              <a:t>정보는 회수 되어 필요할 때 재 할당</a:t>
            </a:r>
            <a:endParaRPr lang="en-US" altLang="ko-KR" sz="1800" dirty="0"/>
          </a:p>
          <a:p>
            <a:pPr marL="868362" lvl="1" indent="-285750">
              <a:lnSpc>
                <a:spcPct val="200000"/>
              </a:lnSpc>
              <a:buFontTx/>
              <a:buChar char="-"/>
            </a:pPr>
            <a:r>
              <a:rPr lang="en-US" altLang="ko-KR" sz="1800" dirty="0"/>
              <a:t>IP </a:t>
            </a:r>
            <a:r>
              <a:rPr lang="ko-KR" altLang="en-US" sz="1800" dirty="0"/>
              <a:t>설정 오류나 중복 </a:t>
            </a:r>
            <a:r>
              <a:rPr lang="en-US" altLang="ko-KR" sz="1800" dirty="0"/>
              <a:t>IP </a:t>
            </a:r>
            <a:r>
              <a:rPr lang="ko-KR" altLang="en-US" sz="1800" dirty="0"/>
              <a:t>할당 문제 예방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473045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113C-101C-4990-B83B-70C4916275EE}"/>
              </a:ext>
            </a:extLst>
          </p:cNvPr>
          <p:cNvSpPr/>
          <p:nvPr/>
        </p:nvSpPr>
        <p:spPr>
          <a:xfrm>
            <a:off x="828370" y="1260351"/>
            <a:ext cx="7768345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7.4 DHCP (Dynamic Host Configuration Protocol)</a:t>
            </a:r>
            <a:endParaRPr lang="ko-KR" altLang="en-US" sz="2800" b="1" spc="-150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B4BC29-B843-43C1-861A-A6F922A6036B}"/>
              </a:ext>
            </a:extLst>
          </p:cNvPr>
          <p:cNvSpPr/>
          <p:nvPr/>
        </p:nvSpPr>
        <p:spPr>
          <a:xfrm>
            <a:off x="6715793" y="548626"/>
            <a:ext cx="399660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7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장 통신을 도와주는 네트워크 주요 기술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4CE2E3-F34C-4FD5-9A55-07214B803E55}"/>
              </a:ext>
            </a:extLst>
          </p:cNvPr>
          <p:cNvSpPr txBox="1"/>
          <p:nvPr/>
        </p:nvSpPr>
        <p:spPr>
          <a:xfrm>
            <a:off x="972320" y="2532285"/>
            <a:ext cx="9721080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/>
              <a:t>BOOTP(Bootstrap Protocol)</a:t>
            </a:r>
            <a:r>
              <a:rPr lang="ko-KR" altLang="en-US" sz="1800" dirty="0"/>
              <a:t> 프로토콜을 기반으로 기능을 추가 확장된 프로토콜</a:t>
            </a:r>
            <a:endParaRPr lang="en-US" altLang="ko-KR" sz="1800" dirty="0"/>
          </a:p>
          <a:p>
            <a:pPr lvl="1">
              <a:lnSpc>
                <a:spcPct val="200000"/>
              </a:lnSpc>
            </a:pPr>
            <a:r>
              <a:rPr lang="en-US" altLang="ko-KR" sz="1800" dirty="0"/>
              <a:t>- DHCP</a:t>
            </a:r>
            <a:r>
              <a:rPr lang="ko-KR" altLang="en-US" sz="1800" dirty="0"/>
              <a:t>와 </a:t>
            </a:r>
            <a:r>
              <a:rPr lang="en-US" altLang="ko-KR" sz="1800" dirty="0"/>
              <a:t>BOOTP </a:t>
            </a:r>
            <a:r>
              <a:rPr lang="ko-KR" altLang="en-US" sz="1800" dirty="0"/>
              <a:t>프로토콜 간에 호환성 </a:t>
            </a:r>
            <a:r>
              <a:rPr lang="en-US" altLang="ko-KR" sz="1800" dirty="0"/>
              <a:t>(</a:t>
            </a:r>
            <a:r>
              <a:rPr lang="ko-KR" altLang="en-US" sz="1800" dirty="0"/>
              <a:t>동일 서비스 포트 사용</a:t>
            </a:r>
            <a:r>
              <a:rPr lang="en-US" altLang="ko-KR" sz="1800" dirty="0"/>
              <a:t>)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/>
              <a:t>DHCP</a:t>
            </a:r>
            <a:r>
              <a:rPr lang="ko-KR" altLang="en-US" sz="1800" dirty="0"/>
              <a:t>는 서버와 클라이언트로 동작</a:t>
            </a:r>
            <a:endParaRPr lang="en-US" altLang="ko-KR" sz="1800" dirty="0"/>
          </a:p>
          <a:p>
            <a:pPr lvl="1">
              <a:lnSpc>
                <a:spcPct val="200000"/>
              </a:lnSpc>
            </a:pPr>
            <a:r>
              <a:rPr lang="en-US" altLang="ko-KR" sz="1800" dirty="0"/>
              <a:t>- </a:t>
            </a:r>
            <a:r>
              <a:rPr lang="ko-KR" altLang="en-US" sz="1800" dirty="0"/>
              <a:t>클라이언트 서비스 포트 </a:t>
            </a:r>
            <a:r>
              <a:rPr lang="en-US" altLang="ko-KR" sz="1800" dirty="0"/>
              <a:t>68</a:t>
            </a:r>
            <a:r>
              <a:rPr lang="ko-KR" altLang="en-US" sz="1800" dirty="0"/>
              <a:t>번</a:t>
            </a:r>
            <a:r>
              <a:rPr lang="en-US" altLang="ko-KR" sz="1800" dirty="0"/>
              <a:t>, </a:t>
            </a:r>
            <a:r>
              <a:rPr lang="ko-KR" altLang="en-US" sz="1800" dirty="0"/>
              <a:t>서버 서비스 포트 </a:t>
            </a:r>
            <a:r>
              <a:rPr lang="en-US" altLang="ko-KR" sz="1800" dirty="0"/>
              <a:t>67</a:t>
            </a:r>
            <a:r>
              <a:rPr lang="ko-KR" altLang="en-US" sz="1800" dirty="0"/>
              <a:t>번 사용</a:t>
            </a:r>
            <a:endParaRPr lang="en-US" altLang="ko-KR" sz="18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F0BDFD-8711-4FE5-B576-22D19C778618}"/>
              </a:ext>
            </a:extLst>
          </p:cNvPr>
          <p:cNvSpPr/>
          <p:nvPr/>
        </p:nvSpPr>
        <p:spPr>
          <a:xfrm>
            <a:off x="828370" y="1876913"/>
            <a:ext cx="653455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7.4.1 DHCP </a:t>
            </a:r>
            <a:r>
              <a:rPr lang="ko-KR" altLang="en-US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프로토콜</a:t>
            </a:r>
            <a:endParaRPr lang="ko-KR" altLang="en-US" sz="2000" b="1" spc="-150" dirty="0">
              <a:solidFill>
                <a:srgbClr val="C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07847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113C-101C-4990-B83B-70C4916275EE}"/>
              </a:ext>
            </a:extLst>
          </p:cNvPr>
          <p:cNvSpPr/>
          <p:nvPr/>
        </p:nvSpPr>
        <p:spPr>
          <a:xfrm>
            <a:off x="828370" y="1260351"/>
            <a:ext cx="7768345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7.4 DHCP (Dynamic Host Configuration Protocol)</a:t>
            </a:r>
            <a:endParaRPr lang="ko-KR" altLang="en-US" sz="2800" b="1" spc="-150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B4BC29-B843-43C1-861A-A6F922A6036B}"/>
              </a:ext>
            </a:extLst>
          </p:cNvPr>
          <p:cNvSpPr/>
          <p:nvPr/>
        </p:nvSpPr>
        <p:spPr>
          <a:xfrm>
            <a:off x="6715793" y="548626"/>
            <a:ext cx="399660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7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장 통신을 도와주는 네트워크 주요 기술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F0BDFD-8711-4FE5-B576-22D19C778618}"/>
              </a:ext>
            </a:extLst>
          </p:cNvPr>
          <p:cNvSpPr/>
          <p:nvPr/>
        </p:nvSpPr>
        <p:spPr>
          <a:xfrm>
            <a:off x="828370" y="1876913"/>
            <a:ext cx="653455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7.4.2 DHCP </a:t>
            </a:r>
            <a:r>
              <a:rPr lang="ko-KR" altLang="en-US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동작 방식 </a:t>
            </a: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– </a:t>
            </a:r>
            <a:r>
              <a:rPr lang="ko-KR" altLang="en-US" sz="2000" b="1" spc="-150" dirty="0">
                <a:solidFill>
                  <a:srgbClr val="C00000"/>
                </a:solidFill>
                <a:latin typeface="+mn-ea"/>
              </a:rPr>
              <a:t>신규 </a:t>
            </a:r>
            <a:r>
              <a:rPr lang="en-US" altLang="ko-KR" sz="2000" b="1" spc="-150" dirty="0">
                <a:solidFill>
                  <a:srgbClr val="C00000"/>
                </a:solidFill>
                <a:latin typeface="+mn-ea"/>
              </a:rPr>
              <a:t>IP </a:t>
            </a:r>
            <a:r>
              <a:rPr lang="ko-KR" altLang="en-US" sz="2000" b="1" spc="-150" dirty="0">
                <a:solidFill>
                  <a:srgbClr val="C00000"/>
                </a:solidFill>
                <a:latin typeface="+mn-ea"/>
              </a:rPr>
              <a:t>할당 절차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D19E7EB-7A1F-4F8C-96BB-F659DF42B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55" y="2987969"/>
            <a:ext cx="4748679" cy="33843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301E92E-F3CC-4FDA-A8ED-5C273D8E6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700" y="2704481"/>
            <a:ext cx="5040560" cy="39846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682E850-C331-45ED-B691-430E92793280}"/>
              </a:ext>
            </a:extLst>
          </p:cNvPr>
          <p:cNvSpPr/>
          <p:nvPr/>
        </p:nvSpPr>
        <p:spPr>
          <a:xfrm>
            <a:off x="6715793" y="2628503"/>
            <a:ext cx="3671467" cy="359466"/>
          </a:xfrm>
          <a:prstGeom prst="rect">
            <a:avLst/>
          </a:prstGeom>
          <a:solidFill>
            <a:schemeClr val="bg2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tx2"/>
                </a:solidFill>
              </a:rPr>
              <a:t>- </a:t>
            </a:r>
            <a:r>
              <a:rPr lang="ko-KR" altLang="en-US" sz="1050" dirty="0">
                <a:solidFill>
                  <a:schemeClr val="tx2"/>
                </a:solidFill>
              </a:rPr>
              <a:t>출발지 </a:t>
            </a:r>
            <a:r>
              <a:rPr lang="en-US" altLang="ko-KR" sz="1050" dirty="0">
                <a:solidFill>
                  <a:schemeClr val="tx2"/>
                </a:solidFill>
              </a:rPr>
              <a:t>IP</a:t>
            </a:r>
            <a:r>
              <a:rPr lang="ko-KR" altLang="en-US" sz="1050" dirty="0">
                <a:solidFill>
                  <a:schemeClr val="tx2"/>
                </a:solidFill>
              </a:rPr>
              <a:t>는</a:t>
            </a:r>
            <a:r>
              <a:rPr lang="en-US" altLang="ko-KR" sz="1050" dirty="0">
                <a:solidFill>
                  <a:schemeClr val="tx2"/>
                </a:solidFill>
              </a:rPr>
              <a:t>(</a:t>
            </a:r>
            <a:r>
              <a:rPr lang="ko-KR" altLang="en-US" sz="1050" dirty="0">
                <a:solidFill>
                  <a:schemeClr val="tx2"/>
                </a:solidFill>
              </a:rPr>
              <a:t>아직</a:t>
            </a:r>
            <a:r>
              <a:rPr lang="en-US" altLang="ko-KR" sz="1050" dirty="0">
                <a:solidFill>
                  <a:schemeClr val="tx2"/>
                </a:solidFill>
              </a:rPr>
              <a:t> </a:t>
            </a:r>
            <a:r>
              <a:rPr lang="ko-KR" altLang="en-US" sz="1050" dirty="0">
                <a:solidFill>
                  <a:schemeClr val="tx2"/>
                </a:solidFill>
              </a:rPr>
              <a:t>없음</a:t>
            </a:r>
            <a:r>
              <a:rPr lang="en-US" altLang="ko-KR" sz="1050" dirty="0">
                <a:solidFill>
                  <a:schemeClr val="tx2"/>
                </a:solidFill>
              </a:rPr>
              <a:t>)</a:t>
            </a:r>
            <a:r>
              <a:rPr lang="ko-KR" altLang="en-US" sz="1050" dirty="0">
                <a:solidFill>
                  <a:schemeClr val="tx2"/>
                </a:solidFill>
              </a:rPr>
              <a:t> </a:t>
            </a:r>
            <a:r>
              <a:rPr lang="en-US" altLang="ko-KR" sz="1050" dirty="0">
                <a:solidFill>
                  <a:schemeClr val="tx2"/>
                </a:solidFill>
              </a:rPr>
              <a:t>Zero IP </a:t>
            </a:r>
          </a:p>
          <a:p>
            <a:r>
              <a:rPr lang="en-US" altLang="ko-KR" sz="1050" dirty="0">
                <a:solidFill>
                  <a:schemeClr val="tx2"/>
                </a:solidFill>
              </a:rPr>
              <a:t>- </a:t>
            </a:r>
            <a:r>
              <a:rPr lang="ko-KR" altLang="en-US" sz="1050" dirty="0">
                <a:solidFill>
                  <a:schemeClr val="tx2"/>
                </a:solidFill>
              </a:rPr>
              <a:t>출발지 포트 </a:t>
            </a:r>
            <a:r>
              <a:rPr lang="en-US" altLang="ko-KR" sz="1050" dirty="0">
                <a:solidFill>
                  <a:schemeClr val="tx2"/>
                </a:solidFill>
              </a:rPr>
              <a:t>68, </a:t>
            </a:r>
            <a:r>
              <a:rPr lang="ko-KR" altLang="en-US" sz="1050" dirty="0">
                <a:solidFill>
                  <a:schemeClr val="tx2"/>
                </a:solidFill>
              </a:rPr>
              <a:t>도착지 포트 </a:t>
            </a:r>
            <a:r>
              <a:rPr lang="en-US" altLang="ko-KR" sz="1050" dirty="0">
                <a:solidFill>
                  <a:schemeClr val="tx2"/>
                </a:solidFill>
              </a:rPr>
              <a:t>67 / UDP</a:t>
            </a:r>
            <a:r>
              <a:rPr lang="ko-KR" altLang="en-US" sz="1050" dirty="0">
                <a:solidFill>
                  <a:schemeClr val="tx2"/>
                </a:solidFill>
              </a:rPr>
              <a:t>로</a:t>
            </a:r>
            <a:r>
              <a:rPr lang="en-US" altLang="ko-KR" sz="1050" dirty="0">
                <a:solidFill>
                  <a:schemeClr val="tx2"/>
                </a:solidFill>
              </a:rPr>
              <a:t> </a:t>
            </a:r>
            <a:r>
              <a:rPr lang="ko-KR" altLang="en-US" sz="1050" dirty="0">
                <a:solidFill>
                  <a:schemeClr val="tx2"/>
                </a:solidFill>
              </a:rPr>
              <a:t>통신</a:t>
            </a:r>
            <a:r>
              <a:rPr lang="en-US" altLang="ko-KR" sz="1050" dirty="0">
                <a:solidFill>
                  <a:schemeClr val="tx2"/>
                </a:solidFill>
              </a:rPr>
              <a:t> </a:t>
            </a:r>
            <a:r>
              <a:rPr lang="ko-KR" altLang="en-US" sz="1050" dirty="0">
                <a:solidFill>
                  <a:schemeClr val="tx2"/>
                </a:solidFill>
              </a:rPr>
              <a:t> 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137D07-48CC-4B27-90D1-70952C69EA65}"/>
              </a:ext>
            </a:extLst>
          </p:cNvPr>
          <p:cNvSpPr/>
          <p:nvPr/>
        </p:nvSpPr>
        <p:spPr>
          <a:xfrm>
            <a:off x="6715793" y="3514250"/>
            <a:ext cx="3671467" cy="359466"/>
          </a:xfrm>
          <a:prstGeom prst="rect">
            <a:avLst/>
          </a:prstGeom>
          <a:solidFill>
            <a:schemeClr val="bg2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altLang="ko-KR" sz="1050" dirty="0">
                <a:solidFill>
                  <a:schemeClr val="tx2"/>
                </a:solidFill>
              </a:rPr>
              <a:t>IP</a:t>
            </a:r>
            <a:r>
              <a:rPr lang="ko-KR" altLang="en-US" sz="1050" dirty="0">
                <a:solidFill>
                  <a:schemeClr val="tx2"/>
                </a:solidFill>
              </a:rPr>
              <a:t> 주소와 할당할 네트워크 정보</a:t>
            </a:r>
            <a:r>
              <a:rPr lang="en-US" altLang="ko-KR" sz="1050" dirty="0">
                <a:solidFill>
                  <a:schemeClr val="tx2"/>
                </a:solidFill>
              </a:rPr>
              <a:t>, </a:t>
            </a:r>
            <a:r>
              <a:rPr lang="ko-KR" altLang="en-US" sz="1050" dirty="0">
                <a:solidFill>
                  <a:schemeClr val="tx2"/>
                </a:solidFill>
              </a:rPr>
              <a:t>임대시간을 제안</a:t>
            </a:r>
            <a:endParaRPr lang="en-US" altLang="ko-KR" sz="1050" dirty="0">
              <a:solidFill>
                <a:schemeClr val="tx2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050" dirty="0">
                <a:solidFill>
                  <a:schemeClr val="tx2"/>
                </a:solidFill>
              </a:rPr>
              <a:t>client</a:t>
            </a:r>
            <a:r>
              <a:rPr lang="ko-KR" altLang="en-US" sz="1050" dirty="0">
                <a:solidFill>
                  <a:schemeClr val="tx2"/>
                </a:solidFill>
              </a:rPr>
              <a:t> </a:t>
            </a:r>
            <a:r>
              <a:rPr lang="en-US" altLang="ko-KR" sz="1050" dirty="0">
                <a:solidFill>
                  <a:schemeClr val="tx2"/>
                </a:solidFill>
              </a:rPr>
              <a:t>MAC</a:t>
            </a:r>
            <a:r>
              <a:rPr lang="ko-KR" altLang="en-US" sz="1050" dirty="0">
                <a:solidFill>
                  <a:schemeClr val="tx2"/>
                </a:solidFill>
              </a:rPr>
              <a:t>주소와 </a:t>
            </a:r>
            <a:r>
              <a:rPr lang="en-US" altLang="ko-KR" sz="1050" dirty="0">
                <a:solidFill>
                  <a:schemeClr val="tx2"/>
                </a:solidFill>
              </a:rPr>
              <a:t>IP</a:t>
            </a:r>
            <a:r>
              <a:rPr lang="ko-KR" altLang="en-US" sz="1050" dirty="0">
                <a:solidFill>
                  <a:schemeClr val="tx2"/>
                </a:solidFill>
              </a:rPr>
              <a:t>를 미리 정해두면 고정 </a:t>
            </a:r>
            <a:r>
              <a:rPr lang="en-US" altLang="ko-KR" sz="1050" dirty="0">
                <a:solidFill>
                  <a:schemeClr val="tx2"/>
                </a:solidFill>
              </a:rPr>
              <a:t>IP</a:t>
            </a:r>
            <a:r>
              <a:rPr lang="ko-KR" altLang="en-US" sz="1050" dirty="0">
                <a:solidFill>
                  <a:schemeClr val="tx2"/>
                </a:solidFill>
              </a:rPr>
              <a:t>도</a:t>
            </a:r>
            <a:r>
              <a:rPr lang="en-US" altLang="ko-KR" sz="1050" dirty="0">
                <a:solidFill>
                  <a:schemeClr val="tx2"/>
                </a:solidFill>
              </a:rPr>
              <a:t> </a:t>
            </a:r>
            <a:r>
              <a:rPr lang="ko-KR" altLang="en-US" sz="1050" dirty="0">
                <a:solidFill>
                  <a:schemeClr val="tx2"/>
                </a:solidFill>
              </a:rPr>
              <a:t>가능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DCD3878-91E9-4C96-A86B-6A2755C9EEB9}"/>
              </a:ext>
            </a:extLst>
          </p:cNvPr>
          <p:cNvCxnSpPr/>
          <p:nvPr/>
        </p:nvCxnSpPr>
        <p:spPr>
          <a:xfrm>
            <a:off x="3866348" y="3368679"/>
            <a:ext cx="43204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C25FB9C-B302-44AB-857F-672CBA6AE237}"/>
              </a:ext>
            </a:extLst>
          </p:cNvPr>
          <p:cNvCxnSpPr/>
          <p:nvPr/>
        </p:nvCxnSpPr>
        <p:spPr>
          <a:xfrm>
            <a:off x="3882364" y="4088759"/>
            <a:ext cx="43204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8A6E0EB-340B-47CD-ADB0-F2999149F3D1}"/>
              </a:ext>
            </a:extLst>
          </p:cNvPr>
          <p:cNvCxnSpPr/>
          <p:nvPr/>
        </p:nvCxnSpPr>
        <p:spPr>
          <a:xfrm>
            <a:off x="3866348" y="4942807"/>
            <a:ext cx="43204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8BBBE98-B412-4C7D-844C-8775EA3DC862}"/>
              </a:ext>
            </a:extLst>
          </p:cNvPr>
          <p:cNvCxnSpPr/>
          <p:nvPr/>
        </p:nvCxnSpPr>
        <p:spPr>
          <a:xfrm>
            <a:off x="3879623" y="5662887"/>
            <a:ext cx="43204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08F61EB-6AC6-4686-84F0-13A2D54B7718}"/>
              </a:ext>
            </a:extLst>
          </p:cNvPr>
          <p:cNvSpPr/>
          <p:nvPr/>
        </p:nvSpPr>
        <p:spPr>
          <a:xfrm>
            <a:off x="6715793" y="4643868"/>
            <a:ext cx="3671467" cy="359466"/>
          </a:xfrm>
          <a:prstGeom prst="rect">
            <a:avLst/>
          </a:prstGeom>
          <a:solidFill>
            <a:schemeClr val="bg2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50" dirty="0">
                <a:solidFill>
                  <a:schemeClr val="tx2"/>
                </a:solidFill>
              </a:rPr>
              <a:t>해당 </a:t>
            </a:r>
            <a:r>
              <a:rPr lang="en-US" altLang="ko-KR" sz="1050" dirty="0">
                <a:solidFill>
                  <a:schemeClr val="tx2"/>
                </a:solidFill>
              </a:rPr>
              <a:t>IP</a:t>
            </a:r>
            <a:r>
              <a:rPr lang="ko-KR" altLang="en-US" sz="1050" dirty="0">
                <a:solidFill>
                  <a:schemeClr val="tx2"/>
                </a:solidFill>
              </a:rPr>
              <a:t>주소와 네트워크 정보를 사용하겠다고 요청함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16FEC22-E699-404C-B5D8-AEC2A1B498CC}"/>
              </a:ext>
            </a:extLst>
          </p:cNvPr>
          <p:cNvSpPr/>
          <p:nvPr/>
        </p:nvSpPr>
        <p:spPr>
          <a:xfrm>
            <a:off x="7218909" y="5504617"/>
            <a:ext cx="3168352" cy="359466"/>
          </a:xfrm>
          <a:prstGeom prst="rect">
            <a:avLst/>
          </a:prstGeom>
          <a:solidFill>
            <a:schemeClr val="bg2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50" dirty="0">
                <a:solidFill>
                  <a:schemeClr val="tx2"/>
                </a:solidFill>
              </a:rPr>
              <a:t>해당 </a:t>
            </a:r>
            <a:r>
              <a:rPr lang="en-US" altLang="ko-KR" sz="1050" dirty="0">
                <a:solidFill>
                  <a:schemeClr val="tx2"/>
                </a:solidFill>
              </a:rPr>
              <a:t>IP</a:t>
            </a:r>
            <a:r>
              <a:rPr lang="ko-KR" altLang="en-US" sz="1050" dirty="0">
                <a:solidFill>
                  <a:schemeClr val="tx2"/>
                </a:solidFill>
              </a:rPr>
              <a:t>주소와 네트워크 정보 사용 요청을 승인</a:t>
            </a:r>
          </a:p>
        </p:txBody>
      </p:sp>
    </p:spTree>
    <p:extLst>
      <p:ext uri="{BB962C8B-B14F-4D97-AF65-F5344CB8AC3E}">
        <p14:creationId xmlns:p14="http://schemas.microsoft.com/office/powerpoint/2010/main" val="2012231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113C-101C-4990-B83B-70C4916275EE}"/>
              </a:ext>
            </a:extLst>
          </p:cNvPr>
          <p:cNvSpPr/>
          <p:nvPr/>
        </p:nvSpPr>
        <p:spPr>
          <a:xfrm>
            <a:off x="828370" y="1260351"/>
            <a:ext cx="7768345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7.4 DHCP (Dynamic Host Configuration Protocol)</a:t>
            </a:r>
            <a:endParaRPr lang="ko-KR" altLang="en-US" sz="2800" b="1" spc="-150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B4BC29-B843-43C1-861A-A6F922A6036B}"/>
              </a:ext>
            </a:extLst>
          </p:cNvPr>
          <p:cNvSpPr/>
          <p:nvPr/>
        </p:nvSpPr>
        <p:spPr>
          <a:xfrm>
            <a:off x="6715793" y="548626"/>
            <a:ext cx="399660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7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장 통신을 도와주는 네트워크 주요 기술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F0BDFD-8711-4FE5-B576-22D19C778618}"/>
              </a:ext>
            </a:extLst>
          </p:cNvPr>
          <p:cNvSpPr/>
          <p:nvPr/>
        </p:nvSpPr>
        <p:spPr>
          <a:xfrm>
            <a:off x="828370" y="1876913"/>
            <a:ext cx="653455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7.4.2 DHCP </a:t>
            </a:r>
            <a:r>
              <a:rPr lang="ko-KR" altLang="en-US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동작 방식 </a:t>
            </a: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– </a:t>
            </a:r>
            <a:r>
              <a:rPr lang="ko-KR" altLang="en-US" sz="2000" b="1" spc="-150" dirty="0">
                <a:solidFill>
                  <a:srgbClr val="C00000"/>
                </a:solidFill>
                <a:latin typeface="+mn-ea"/>
              </a:rPr>
              <a:t>사용 중인 </a:t>
            </a:r>
            <a:r>
              <a:rPr lang="en-US" altLang="ko-KR" sz="2000" b="1" spc="-150" dirty="0">
                <a:solidFill>
                  <a:srgbClr val="C00000"/>
                </a:solidFill>
                <a:latin typeface="+mn-ea"/>
              </a:rPr>
              <a:t>IP </a:t>
            </a:r>
            <a:r>
              <a:rPr lang="ko-KR" altLang="en-US" sz="2000" b="1" spc="-150" dirty="0">
                <a:solidFill>
                  <a:srgbClr val="C00000"/>
                </a:solidFill>
                <a:latin typeface="+mn-ea"/>
              </a:rPr>
              <a:t>갱신</a:t>
            </a:r>
            <a:r>
              <a:rPr lang="en-US" altLang="ko-KR" sz="2000" b="1" spc="-150" dirty="0">
                <a:solidFill>
                  <a:srgbClr val="C00000"/>
                </a:solidFill>
                <a:latin typeface="+mn-ea"/>
              </a:rPr>
              <a:t>(renewal)</a:t>
            </a:r>
            <a:r>
              <a:rPr lang="ko-KR" altLang="en-US" sz="2000" b="1" spc="-150" dirty="0">
                <a:solidFill>
                  <a:srgbClr val="C00000"/>
                </a:solidFill>
                <a:latin typeface="+mn-ea"/>
              </a:rPr>
              <a:t> 절차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455D0F-64D6-46B6-B9B9-FD6EB5501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340" y="2625583"/>
            <a:ext cx="5443150" cy="25253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191140D-8A50-4749-AE63-8AB9EC6CFF65}"/>
              </a:ext>
            </a:extLst>
          </p:cNvPr>
          <p:cNvSpPr txBox="1"/>
          <p:nvPr/>
        </p:nvSpPr>
        <p:spPr>
          <a:xfrm>
            <a:off x="2127350" y="5512267"/>
            <a:ext cx="8187901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임대</a:t>
            </a:r>
            <a:r>
              <a:rPr lang="en-US" altLang="ko-KR" sz="1400" dirty="0"/>
              <a:t> </a:t>
            </a:r>
            <a:r>
              <a:rPr lang="ko-KR" altLang="en-US" sz="1400" dirty="0"/>
              <a:t>시간이 </a:t>
            </a:r>
            <a:r>
              <a:rPr lang="en-US" altLang="ko-KR" sz="1400" dirty="0"/>
              <a:t>50% </a:t>
            </a:r>
            <a:r>
              <a:rPr lang="ko-KR" altLang="en-US" sz="1400" dirty="0"/>
              <a:t>지나면</a:t>
            </a:r>
            <a:r>
              <a:rPr lang="en-US" altLang="ko-KR" sz="1400" dirty="0"/>
              <a:t>, DHCP </a:t>
            </a:r>
            <a:r>
              <a:rPr lang="ko-KR" altLang="en-US" sz="1400" dirty="0"/>
              <a:t>갱신 과정 수행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DHCP Discovery, Offer </a:t>
            </a:r>
            <a:r>
              <a:rPr lang="ko-KR" altLang="en-US" sz="1400" dirty="0"/>
              <a:t>과정은 생략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DHCP Request</a:t>
            </a:r>
            <a:r>
              <a:rPr lang="ko-KR" altLang="en-US" sz="1400" dirty="0"/>
              <a:t>와 </a:t>
            </a:r>
            <a:r>
              <a:rPr lang="en-US" altLang="ko-KR" sz="1400" dirty="0"/>
              <a:t>DHCP ACK </a:t>
            </a:r>
            <a:r>
              <a:rPr lang="ko-KR" altLang="en-US" sz="1400" dirty="0"/>
              <a:t>과정을 진행 </a:t>
            </a:r>
            <a:r>
              <a:rPr lang="en-US" altLang="ko-KR" sz="1400" dirty="0"/>
              <a:t>/ Broadcast</a:t>
            </a:r>
            <a:r>
              <a:rPr lang="ko-KR" altLang="en-US" sz="1400" dirty="0"/>
              <a:t>가 아닌 </a:t>
            </a:r>
            <a:r>
              <a:rPr lang="en-US" altLang="ko-KR" sz="1400" dirty="0">
                <a:solidFill>
                  <a:srgbClr val="C00000"/>
                </a:solidFill>
              </a:rPr>
              <a:t>Unicast </a:t>
            </a:r>
            <a:r>
              <a:rPr lang="ko-KR" altLang="en-US" sz="1400" dirty="0">
                <a:solidFill>
                  <a:srgbClr val="C00000"/>
                </a:solidFill>
              </a:rPr>
              <a:t>방식으로 </a:t>
            </a:r>
            <a:r>
              <a:rPr lang="ko-KR" altLang="en-US" sz="1400" dirty="0"/>
              <a:t>진행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임대시간 </a:t>
            </a:r>
            <a:r>
              <a:rPr lang="en-US" altLang="ko-KR" sz="1400" dirty="0"/>
              <a:t>50%</a:t>
            </a:r>
            <a:r>
              <a:rPr lang="ko-KR" altLang="en-US" sz="1400" dirty="0"/>
              <a:t>에서 갱신 요청이 실패하면 </a:t>
            </a:r>
            <a:r>
              <a:rPr lang="en-US" altLang="ko-KR" sz="1400" dirty="0"/>
              <a:t>75%</a:t>
            </a:r>
            <a:r>
              <a:rPr lang="ko-KR" altLang="en-US" sz="1400" dirty="0"/>
              <a:t>에서 다시 갱신 요청하고 다시 실패하면 </a:t>
            </a:r>
            <a:r>
              <a:rPr lang="en-US" altLang="ko-KR" sz="1400" dirty="0"/>
              <a:t>IP </a:t>
            </a:r>
            <a:r>
              <a:rPr lang="ko-KR" altLang="en-US" sz="1400" dirty="0"/>
              <a:t>반납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827583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113C-101C-4990-B83B-70C4916275EE}"/>
              </a:ext>
            </a:extLst>
          </p:cNvPr>
          <p:cNvSpPr/>
          <p:nvPr/>
        </p:nvSpPr>
        <p:spPr>
          <a:xfrm>
            <a:off x="828370" y="1260351"/>
            <a:ext cx="7768345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7.4 DHCP (Dynamic Host Configuration Protocol)</a:t>
            </a:r>
            <a:endParaRPr lang="ko-KR" altLang="en-US" sz="2800" b="1" spc="-150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B4BC29-B843-43C1-861A-A6F922A6036B}"/>
              </a:ext>
            </a:extLst>
          </p:cNvPr>
          <p:cNvSpPr/>
          <p:nvPr/>
        </p:nvSpPr>
        <p:spPr>
          <a:xfrm>
            <a:off x="6715793" y="548626"/>
            <a:ext cx="399660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7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장 통신을 도와주는 네트워크 주요 기술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F0BDFD-8711-4FE5-B576-22D19C778618}"/>
              </a:ext>
            </a:extLst>
          </p:cNvPr>
          <p:cNvSpPr/>
          <p:nvPr/>
        </p:nvSpPr>
        <p:spPr>
          <a:xfrm>
            <a:off x="828370" y="1876913"/>
            <a:ext cx="653455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7.4.2 DHCP </a:t>
            </a:r>
            <a:r>
              <a:rPr lang="ko-KR" altLang="en-US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동작 방식 </a:t>
            </a: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– </a:t>
            </a:r>
            <a:r>
              <a:rPr lang="en-US" altLang="ko-KR" sz="2000" b="1" spc="-150" dirty="0">
                <a:solidFill>
                  <a:srgbClr val="C00000"/>
                </a:solidFill>
                <a:latin typeface="+mn-ea"/>
              </a:rPr>
              <a:t>DHCP</a:t>
            </a:r>
            <a:r>
              <a:rPr lang="ko-KR" altLang="en-US" sz="2000" b="1" spc="-150" dirty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ko-KR" sz="2000" b="1" spc="-150" dirty="0">
                <a:solidFill>
                  <a:srgbClr val="C00000"/>
                </a:solidFill>
                <a:latin typeface="+mn-ea"/>
              </a:rPr>
              <a:t>Starvation</a:t>
            </a:r>
            <a:endParaRPr lang="ko-KR" altLang="en-US" sz="2000" b="1" spc="-15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91140D-8A50-4749-AE63-8AB9EC6CFF65}"/>
              </a:ext>
            </a:extLst>
          </p:cNvPr>
          <p:cNvSpPr txBox="1"/>
          <p:nvPr/>
        </p:nvSpPr>
        <p:spPr>
          <a:xfrm>
            <a:off x="1098228" y="2781831"/>
            <a:ext cx="8187901" cy="99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DHCP </a:t>
            </a:r>
            <a:r>
              <a:rPr lang="ko-KR" altLang="en-US" sz="1600" dirty="0"/>
              <a:t>서버로 부터 다수의 가용한 </a:t>
            </a:r>
            <a:r>
              <a:rPr lang="en-US" altLang="ko-KR" sz="1600" dirty="0"/>
              <a:t>IP</a:t>
            </a:r>
            <a:r>
              <a:rPr lang="ko-KR" altLang="en-US" sz="1600" dirty="0"/>
              <a:t>를 가짜로 할당 받음</a:t>
            </a:r>
            <a:endParaRPr lang="en-US" altLang="ko-KR" sz="16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실제 클라이언트가 </a:t>
            </a:r>
            <a:r>
              <a:rPr lang="en-US" altLang="ko-KR" sz="1600" dirty="0"/>
              <a:t>IP </a:t>
            </a:r>
            <a:r>
              <a:rPr lang="ko-KR" altLang="en-US" sz="1600" dirty="0"/>
              <a:t>주소를 할당 받지 못하게 하는 공격 방식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95559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113C-101C-4990-B83B-70C4916275EE}"/>
              </a:ext>
            </a:extLst>
          </p:cNvPr>
          <p:cNvSpPr/>
          <p:nvPr/>
        </p:nvSpPr>
        <p:spPr>
          <a:xfrm>
            <a:off x="828370" y="1260351"/>
            <a:ext cx="2336409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7.1 NAT</a:t>
            </a: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/</a:t>
            </a: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PAT</a:t>
            </a:r>
            <a:endParaRPr lang="ko-KR" altLang="en-US" sz="2800" b="1" spc="-150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DF225A-9406-4CCB-87C7-558365AA05F3}"/>
              </a:ext>
            </a:extLst>
          </p:cNvPr>
          <p:cNvSpPr txBox="1"/>
          <p:nvPr/>
        </p:nvSpPr>
        <p:spPr>
          <a:xfrm>
            <a:off x="952874" y="1915723"/>
            <a:ext cx="9721080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/>
              <a:t>NAT</a:t>
            </a:r>
            <a:r>
              <a:rPr lang="ko-KR" altLang="en-US" sz="1800" dirty="0"/>
              <a:t> </a:t>
            </a:r>
            <a:r>
              <a:rPr lang="en-US" altLang="ko-KR" sz="1800" dirty="0"/>
              <a:t>(Network</a:t>
            </a:r>
            <a:r>
              <a:rPr lang="ko-KR" altLang="en-US" sz="1800" dirty="0"/>
              <a:t> </a:t>
            </a:r>
            <a:r>
              <a:rPr lang="en-US" altLang="ko-KR" sz="1800" dirty="0"/>
              <a:t>Address</a:t>
            </a:r>
            <a:r>
              <a:rPr lang="ko-KR" altLang="en-US" sz="1800" dirty="0"/>
              <a:t> </a:t>
            </a:r>
            <a:r>
              <a:rPr lang="en-US" altLang="ko-KR" sz="1800" dirty="0"/>
              <a:t>Translation) : IP </a:t>
            </a:r>
            <a:r>
              <a:rPr lang="ko-KR" altLang="en-US" sz="1800" dirty="0"/>
              <a:t>주소를 다른 </a:t>
            </a:r>
            <a:r>
              <a:rPr lang="en-US" altLang="ko-KR" sz="1800" dirty="0"/>
              <a:t>IP </a:t>
            </a:r>
            <a:r>
              <a:rPr lang="ko-KR" altLang="en-US" sz="1800" dirty="0"/>
              <a:t>주소로 변화해 주는 기술</a:t>
            </a:r>
            <a:endParaRPr lang="en-US" altLang="ko-KR" sz="18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/>
              <a:t>NAPT (Network</a:t>
            </a:r>
            <a:r>
              <a:rPr lang="ko-KR" altLang="en-US" sz="1800" dirty="0"/>
              <a:t> </a:t>
            </a:r>
            <a:r>
              <a:rPr lang="en-US" altLang="ko-KR" sz="1800" dirty="0"/>
              <a:t>Address</a:t>
            </a:r>
            <a:r>
              <a:rPr lang="ko-KR" altLang="en-US" sz="1800" dirty="0"/>
              <a:t> </a:t>
            </a:r>
            <a:r>
              <a:rPr lang="en-US" altLang="ko-KR" sz="1800" dirty="0"/>
              <a:t>Port Translation) : </a:t>
            </a:r>
            <a:r>
              <a:rPr lang="ko-KR" altLang="en-US" sz="1800" dirty="0"/>
              <a:t>여러 </a:t>
            </a:r>
            <a:r>
              <a:rPr lang="en-US" altLang="ko-KR" sz="1800" dirty="0"/>
              <a:t>IP </a:t>
            </a:r>
            <a:r>
              <a:rPr lang="ko-KR" altLang="en-US" sz="1800" dirty="0"/>
              <a:t>주소를 하나의  </a:t>
            </a:r>
            <a:r>
              <a:rPr lang="en-US" altLang="ko-KR" sz="1800" dirty="0"/>
              <a:t>IP</a:t>
            </a:r>
            <a:r>
              <a:rPr lang="ko-KR" altLang="en-US" sz="1800" dirty="0"/>
              <a:t>로 변환하는 기술</a:t>
            </a:r>
            <a:endParaRPr lang="en-US" altLang="ko-KR" sz="1800" dirty="0"/>
          </a:p>
          <a:p>
            <a:pPr lvl="1">
              <a:lnSpc>
                <a:spcPct val="200000"/>
              </a:lnSpc>
            </a:pPr>
            <a:r>
              <a:rPr lang="en-US" altLang="ko-KR" sz="1800" dirty="0"/>
              <a:t>- </a:t>
            </a:r>
            <a:r>
              <a:rPr lang="ko-KR" altLang="en-US" sz="1800" dirty="0"/>
              <a:t>통산</a:t>
            </a:r>
            <a:r>
              <a:rPr lang="en-US" altLang="ko-KR" sz="1800" dirty="0"/>
              <a:t>, NAT</a:t>
            </a:r>
            <a:r>
              <a:rPr lang="ko-KR" altLang="en-US" sz="1800" dirty="0"/>
              <a:t>로 불리기도 하고</a:t>
            </a:r>
            <a:r>
              <a:rPr lang="en-US" altLang="ko-KR" sz="1800" dirty="0"/>
              <a:t>, PAT(Port Address Translation)</a:t>
            </a:r>
            <a:r>
              <a:rPr lang="ko-KR" altLang="en-US" sz="1800" dirty="0"/>
              <a:t>라고</a:t>
            </a:r>
            <a:r>
              <a:rPr lang="en-US" altLang="ko-KR" sz="1800" dirty="0"/>
              <a:t> </a:t>
            </a:r>
            <a:r>
              <a:rPr lang="ko-KR" altLang="en-US" sz="1800" dirty="0"/>
              <a:t>부르기도 함</a:t>
            </a:r>
            <a:endParaRPr lang="en-US" altLang="ko-KR" sz="18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/>
              <a:t>AFT</a:t>
            </a:r>
            <a:r>
              <a:rPr lang="ko-KR" altLang="en-US" sz="1800" dirty="0"/>
              <a:t> </a:t>
            </a:r>
            <a:r>
              <a:rPr lang="en-US" altLang="ko-KR" sz="1800" dirty="0"/>
              <a:t>(Address</a:t>
            </a:r>
            <a:r>
              <a:rPr lang="ko-KR" altLang="en-US" sz="1800" dirty="0"/>
              <a:t> </a:t>
            </a:r>
            <a:r>
              <a:rPr lang="en-US" altLang="ko-KR" sz="1800" dirty="0"/>
              <a:t>Family</a:t>
            </a:r>
            <a:r>
              <a:rPr lang="ko-KR" altLang="en-US" sz="1800" dirty="0"/>
              <a:t> </a:t>
            </a:r>
            <a:r>
              <a:rPr lang="en-US" altLang="ko-KR" sz="1800" dirty="0"/>
              <a:t>Translation) : IPv4 </a:t>
            </a:r>
            <a:r>
              <a:rPr lang="ko-KR" altLang="en-US" sz="1800" dirty="0"/>
              <a:t>주소와 </a:t>
            </a:r>
            <a:r>
              <a:rPr lang="en-US" altLang="ko-KR" sz="1800" dirty="0"/>
              <a:t>IPv6 </a:t>
            </a:r>
            <a:r>
              <a:rPr lang="ko-KR" altLang="en-US" sz="1800" dirty="0"/>
              <a:t>주소의 상호 변환 기술</a:t>
            </a:r>
            <a:endParaRPr lang="en-US" altLang="ko-KR" sz="1800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98FC07A-88E1-49D4-AB09-9EF4175D1A29}"/>
              </a:ext>
            </a:extLst>
          </p:cNvPr>
          <p:cNvSpPr/>
          <p:nvPr/>
        </p:nvSpPr>
        <p:spPr>
          <a:xfrm>
            <a:off x="1170236" y="4791255"/>
            <a:ext cx="8928992" cy="933592"/>
          </a:xfrm>
          <a:prstGeom prst="roundRect">
            <a:avLst/>
          </a:prstGeom>
          <a:solidFill>
            <a:srgbClr val="0070C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dirty="0"/>
              <a:t>NAT</a:t>
            </a:r>
            <a:r>
              <a:rPr lang="ko-KR" altLang="en-US" sz="2000" b="1" dirty="0"/>
              <a:t>가 가장 많이 사용되는 경우는 </a:t>
            </a:r>
            <a:endParaRPr lang="en-US" altLang="ko-KR" sz="2000" b="1" dirty="0"/>
          </a:p>
          <a:p>
            <a:pPr algn="ctr">
              <a:lnSpc>
                <a:spcPct val="150000"/>
              </a:lnSpc>
            </a:pPr>
            <a:r>
              <a:rPr lang="ko-KR" altLang="en-US" sz="2000" b="1" dirty="0"/>
              <a:t>사설 </a:t>
            </a:r>
            <a:r>
              <a:rPr lang="en-US" altLang="ko-KR" sz="2000" b="1" dirty="0"/>
              <a:t>IP </a:t>
            </a:r>
            <a:r>
              <a:rPr lang="ko-KR" altLang="en-US" sz="2000" b="1" dirty="0"/>
              <a:t>주소와 공인 </a:t>
            </a:r>
            <a:r>
              <a:rPr lang="en-US" altLang="ko-KR" sz="2000" b="1" dirty="0"/>
              <a:t>IP </a:t>
            </a:r>
            <a:r>
              <a:rPr lang="ko-KR" altLang="en-US" sz="2000" b="1" dirty="0"/>
              <a:t>주소 간의 변환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B4BC29-B843-43C1-861A-A6F922A6036B}"/>
              </a:ext>
            </a:extLst>
          </p:cNvPr>
          <p:cNvSpPr/>
          <p:nvPr/>
        </p:nvSpPr>
        <p:spPr>
          <a:xfrm>
            <a:off x="6715793" y="548626"/>
            <a:ext cx="399660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7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장 통신을 도와주는 네트워크 주요 기술</a:t>
            </a:r>
          </a:p>
        </p:txBody>
      </p:sp>
    </p:spTree>
    <p:extLst>
      <p:ext uri="{BB962C8B-B14F-4D97-AF65-F5344CB8AC3E}">
        <p14:creationId xmlns:p14="http://schemas.microsoft.com/office/powerpoint/2010/main" val="3029618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113C-101C-4990-B83B-70C4916275EE}"/>
              </a:ext>
            </a:extLst>
          </p:cNvPr>
          <p:cNvSpPr/>
          <p:nvPr/>
        </p:nvSpPr>
        <p:spPr>
          <a:xfrm>
            <a:off x="828370" y="1260351"/>
            <a:ext cx="7768345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7.4 DHCP (Dynamic Host Configuration Protocol)</a:t>
            </a:r>
            <a:endParaRPr lang="ko-KR" altLang="en-US" sz="2800" b="1" spc="-150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B4BC29-B843-43C1-861A-A6F922A6036B}"/>
              </a:ext>
            </a:extLst>
          </p:cNvPr>
          <p:cNvSpPr/>
          <p:nvPr/>
        </p:nvSpPr>
        <p:spPr>
          <a:xfrm>
            <a:off x="6715793" y="548626"/>
            <a:ext cx="399660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7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장 통신을 도와주는 네트워크 주요 기술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F0BDFD-8711-4FE5-B576-22D19C778618}"/>
              </a:ext>
            </a:extLst>
          </p:cNvPr>
          <p:cNvSpPr/>
          <p:nvPr/>
        </p:nvSpPr>
        <p:spPr>
          <a:xfrm>
            <a:off x="828370" y="1876913"/>
            <a:ext cx="653455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7.4.3 DHCP </a:t>
            </a:r>
            <a:r>
              <a:rPr lang="ko-KR" altLang="en-US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동작 방식 </a:t>
            </a: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– </a:t>
            </a:r>
            <a:r>
              <a:rPr lang="en-US" altLang="ko-KR" sz="2000" b="1" spc="-150" dirty="0">
                <a:solidFill>
                  <a:srgbClr val="C00000"/>
                </a:solidFill>
                <a:latin typeface="+mn-ea"/>
              </a:rPr>
              <a:t>DHCP</a:t>
            </a:r>
            <a:r>
              <a:rPr lang="ko-KR" altLang="en-US" sz="2000" b="1" spc="-150" dirty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ko-KR" sz="2000" b="1" spc="-150" dirty="0">
                <a:solidFill>
                  <a:srgbClr val="C00000"/>
                </a:solidFill>
                <a:latin typeface="+mn-ea"/>
              </a:rPr>
              <a:t>Server  </a:t>
            </a:r>
            <a:r>
              <a:rPr lang="ko-KR" altLang="en-US" sz="2000" b="1" spc="-150" dirty="0">
                <a:solidFill>
                  <a:srgbClr val="C00000"/>
                </a:solidFill>
                <a:latin typeface="+mn-ea"/>
              </a:rPr>
              <a:t>구성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F320B3-620A-47FA-999E-1BA4260C1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347" y="2532285"/>
            <a:ext cx="55626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08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113C-101C-4990-B83B-70C4916275EE}"/>
              </a:ext>
            </a:extLst>
          </p:cNvPr>
          <p:cNvSpPr/>
          <p:nvPr/>
        </p:nvSpPr>
        <p:spPr>
          <a:xfrm>
            <a:off x="828370" y="1260351"/>
            <a:ext cx="7768345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7.4 DHCP (Dynamic Host Configuration Protocol)</a:t>
            </a:r>
            <a:endParaRPr lang="ko-KR" altLang="en-US" sz="2800" b="1" spc="-150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B4BC29-B843-43C1-861A-A6F922A6036B}"/>
              </a:ext>
            </a:extLst>
          </p:cNvPr>
          <p:cNvSpPr/>
          <p:nvPr/>
        </p:nvSpPr>
        <p:spPr>
          <a:xfrm>
            <a:off x="6715793" y="548626"/>
            <a:ext cx="399660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7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장 통신을 도와주는 네트워크 주요 기술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F0BDFD-8711-4FE5-B576-22D19C778618}"/>
              </a:ext>
            </a:extLst>
          </p:cNvPr>
          <p:cNvSpPr/>
          <p:nvPr/>
        </p:nvSpPr>
        <p:spPr>
          <a:xfrm>
            <a:off x="828370" y="1876913"/>
            <a:ext cx="653455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7.4.3 DHCP </a:t>
            </a:r>
            <a:r>
              <a:rPr lang="ko-KR" altLang="en-US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동작 방식 </a:t>
            </a: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– </a:t>
            </a:r>
            <a:r>
              <a:rPr lang="ko-KR" altLang="en-US" sz="2000" b="1" spc="-150" dirty="0">
                <a:solidFill>
                  <a:srgbClr val="C00000"/>
                </a:solidFill>
                <a:latin typeface="+mn-ea"/>
              </a:rPr>
              <a:t>리눅스에서</a:t>
            </a:r>
            <a:r>
              <a:rPr lang="ko-KR" altLang="en-US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2000" b="1" spc="-150" dirty="0">
                <a:solidFill>
                  <a:srgbClr val="C00000"/>
                </a:solidFill>
                <a:latin typeface="+mn-ea"/>
              </a:rPr>
              <a:t>DHCP</a:t>
            </a:r>
            <a:r>
              <a:rPr lang="ko-KR" altLang="en-US" sz="2000" b="1" spc="-150" dirty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ko-KR" sz="2000" b="1" spc="-150" dirty="0">
                <a:solidFill>
                  <a:srgbClr val="C00000"/>
                </a:solidFill>
                <a:latin typeface="+mn-ea"/>
              </a:rPr>
              <a:t>Server  </a:t>
            </a:r>
            <a:r>
              <a:rPr lang="ko-KR" altLang="en-US" sz="2000" b="1" spc="-150" dirty="0">
                <a:solidFill>
                  <a:srgbClr val="C00000"/>
                </a:solidFill>
                <a:latin typeface="+mn-ea"/>
              </a:rPr>
              <a:t>구성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D631FCA-4CC7-4DC8-8E85-A15941DA36EB}"/>
              </a:ext>
            </a:extLst>
          </p:cNvPr>
          <p:cNvGrpSpPr/>
          <p:nvPr/>
        </p:nvGrpSpPr>
        <p:grpSpPr>
          <a:xfrm>
            <a:off x="378148" y="2628503"/>
            <a:ext cx="5981700" cy="4184481"/>
            <a:chOff x="1016695" y="2630781"/>
            <a:chExt cx="5981700" cy="418448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2060C4B-87EC-4D0C-80D5-835BE4162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6220" y="2630781"/>
              <a:ext cx="5972175" cy="71437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12E18CF-484A-4A44-A9D0-3CB896FDF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6220" y="3337558"/>
              <a:ext cx="5962650" cy="27622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F5E354A-0589-45A9-820C-6D9B23806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6695" y="3604530"/>
              <a:ext cx="5972175" cy="258127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6C395F6-7511-4309-B425-AB5B9D083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6695" y="6300912"/>
              <a:ext cx="5905500" cy="514350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D91AE6A7-41B2-4CA0-928E-41D27682B3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4732" y="4128241"/>
            <a:ext cx="4864826" cy="266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420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113C-101C-4990-B83B-70C4916275EE}"/>
              </a:ext>
            </a:extLst>
          </p:cNvPr>
          <p:cNvSpPr/>
          <p:nvPr/>
        </p:nvSpPr>
        <p:spPr>
          <a:xfrm>
            <a:off x="828370" y="1260351"/>
            <a:ext cx="7768345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7.4 DHCP (Dynamic Host Configuration Protocol)</a:t>
            </a:r>
            <a:endParaRPr lang="ko-KR" altLang="en-US" sz="2800" b="1" spc="-150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B4BC29-B843-43C1-861A-A6F922A6036B}"/>
              </a:ext>
            </a:extLst>
          </p:cNvPr>
          <p:cNvSpPr/>
          <p:nvPr/>
        </p:nvSpPr>
        <p:spPr>
          <a:xfrm>
            <a:off x="6715793" y="548626"/>
            <a:ext cx="399660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7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장 통신을 도와주는 네트워크 주요 기술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F0BDFD-8711-4FE5-B576-22D19C778618}"/>
              </a:ext>
            </a:extLst>
          </p:cNvPr>
          <p:cNvSpPr/>
          <p:nvPr/>
        </p:nvSpPr>
        <p:spPr>
          <a:xfrm>
            <a:off x="828370" y="1876913"/>
            <a:ext cx="653455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7.4.4 DHCP </a:t>
            </a:r>
            <a:r>
              <a:rPr lang="ko-KR" altLang="en-US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릴레이</a:t>
            </a:r>
            <a:endParaRPr lang="ko-KR" altLang="en-US" sz="2000" b="1" spc="-15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CD86D38-76E2-4CD3-B8CD-DD37D0D58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662" y="3661520"/>
            <a:ext cx="5824076" cy="3096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6F32C14-221C-4D18-89D8-2452699292AA}"/>
              </a:ext>
            </a:extLst>
          </p:cNvPr>
          <p:cNvSpPr txBox="1"/>
          <p:nvPr/>
        </p:nvSpPr>
        <p:spPr>
          <a:xfrm>
            <a:off x="1084304" y="2412142"/>
            <a:ext cx="8187901" cy="99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DHCP </a:t>
            </a:r>
            <a:r>
              <a:rPr lang="ko-KR" altLang="en-US" sz="1600" b="1" dirty="0"/>
              <a:t>신규 </a:t>
            </a:r>
            <a:r>
              <a:rPr lang="en-US" altLang="ko-KR" sz="1600" b="1" dirty="0"/>
              <a:t>IP </a:t>
            </a:r>
            <a:r>
              <a:rPr lang="ko-KR" altLang="en-US" sz="1600" b="1" dirty="0" err="1"/>
              <a:t>할당시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DHCP </a:t>
            </a:r>
            <a:r>
              <a:rPr lang="ko-KR" altLang="en-US" sz="1600" b="1" dirty="0"/>
              <a:t>클라이언트와</a:t>
            </a:r>
            <a:r>
              <a:rPr lang="en-US" altLang="ko-KR" sz="1600" b="1" dirty="0"/>
              <a:t> DHCP </a:t>
            </a:r>
            <a:r>
              <a:rPr lang="ko-KR" altLang="en-US" sz="1600" b="1" dirty="0"/>
              <a:t>서버 간의 통신은 </a:t>
            </a:r>
            <a:r>
              <a:rPr lang="ko-KR" altLang="en-US" sz="1600" b="1" dirty="0">
                <a:solidFill>
                  <a:srgbClr val="C00000"/>
                </a:solidFill>
              </a:rPr>
              <a:t>모두 </a:t>
            </a:r>
            <a:r>
              <a:rPr lang="en-US" altLang="ko-KR" sz="1600" b="1" dirty="0">
                <a:solidFill>
                  <a:srgbClr val="C00000"/>
                </a:solidFill>
              </a:rPr>
              <a:t>Broadcast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동일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망에서만 통신이 가능함으로 </a:t>
            </a:r>
            <a:r>
              <a:rPr lang="ko-KR" altLang="en-US" sz="1600" b="1" dirty="0">
                <a:solidFill>
                  <a:srgbClr val="C00000"/>
                </a:solidFill>
              </a:rPr>
              <a:t>각 네트워크마다 </a:t>
            </a:r>
            <a:r>
              <a:rPr lang="en-US" altLang="ko-KR" sz="1600" b="1" dirty="0">
                <a:solidFill>
                  <a:srgbClr val="C00000"/>
                </a:solidFill>
              </a:rPr>
              <a:t>DHCP </a:t>
            </a:r>
            <a:r>
              <a:rPr lang="ko-KR" altLang="en-US" sz="1600" b="1" dirty="0">
                <a:solidFill>
                  <a:srgbClr val="C00000"/>
                </a:solidFill>
              </a:rPr>
              <a:t>서버가 있어야 함</a:t>
            </a:r>
            <a:endParaRPr lang="en-US" altLang="ko-KR" sz="1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441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113C-101C-4990-B83B-70C4916275EE}"/>
              </a:ext>
            </a:extLst>
          </p:cNvPr>
          <p:cNvSpPr/>
          <p:nvPr/>
        </p:nvSpPr>
        <p:spPr>
          <a:xfrm>
            <a:off x="828370" y="1260351"/>
            <a:ext cx="7768345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7.4 DHCP (Dynamic Host Configuration Protocol)</a:t>
            </a:r>
            <a:endParaRPr lang="ko-KR" altLang="en-US" sz="2800" b="1" spc="-150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B4BC29-B843-43C1-861A-A6F922A6036B}"/>
              </a:ext>
            </a:extLst>
          </p:cNvPr>
          <p:cNvSpPr/>
          <p:nvPr/>
        </p:nvSpPr>
        <p:spPr>
          <a:xfrm>
            <a:off x="6715793" y="548626"/>
            <a:ext cx="399660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7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장 통신을 도와주는 네트워크 주요 기술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F0BDFD-8711-4FE5-B576-22D19C778618}"/>
              </a:ext>
            </a:extLst>
          </p:cNvPr>
          <p:cNvSpPr/>
          <p:nvPr/>
        </p:nvSpPr>
        <p:spPr>
          <a:xfrm>
            <a:off x="828370" y="1876913"/>
            <a:ext cx="653455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7.4.4 DHCP </a:t>
            </a:r>
            <a:r>
              <a:rPr lang="ko-KR" altLang="en-US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릴레이</a:t>
            </a:r>
            <a:endParaRPr lang="ko-KR" altLang="en-US" sz="2000" b="1" spc="-15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F32C14-221C-4D18-89D8-2452699292AA}"/>
              </a:ext>
            </a:extLst>
          </p:cNvPr>
          <p:cNvSpPr txBox="1"/>
          <p:nvPr/>
        </p:nvSpPr>
        <p:spPr>
          <a:xfrm>
            <a:off x="1084304" y="2412142"/>
            <a:ext cx="9302956" cy="99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DHCP </a:t>
            </a:r>
            <a:r>
              <a:rPr lang="ko-KR" altLang="en-US" sz="1600" b="1" dirty="0"/>
              <a:t>릴레이 에이전트는 </a:t>
            </a:r>
            <a:r>
              <a:rPr lang="ko-KR" altLang="en-US" sz="1600" b="1" dirty="0" err="1"/>
              <a:t>브로트캐스트로</a:t>
            </a:r>
            <a:r>
              <a:rPr lang="ko-KR" altLang="en-US" sz="1600" b="1" dirty="0"/>
              <a:t> 전달되는 </a:t>
            </a:r>
            <a:r>
              <a:rPr lang="en-US" altLang="ko-KR" sz="1600" b="1" dirty="0"/>
              <a:t>DHCP </a:t>
            </a:r>
            <a:r>
              <a:rPr lang="ko-KR" altLang="en-US" sz="1600" b="1" dirty="0"/>
              <a:t>패킷을 </a:t>
            </a:r>
            <a:r>
              <a:rPr lang="en-US" altLang="ko-KR" sz="1600" b="1" dirty="0"/>
              <a:t>DHCP </a:t>
            </a:r>
            <a:r>
              <a:rPr lang="ko-KR" altLang="en-US" sz="1600" b="1" dirty="0"/>
              <a:t>서버로 </a:t>
            </a:r>
            <a:r>
              <a:rPr lang="ko-KR" altLang="en-US" sz="1600" b="1" dirty="0" err="1"/>
              <a:t>유니케스트로</a:t>
            </a:r>
            <a:r>
              <a:rPr lang="ko-KR" altLang="en-US" sz="1600" b="1" dirty="0"/>
              <a:t> 변화하여 전달</a:t>
            </a:r>
            <a:endParaRPr lang="en-US" altLang="ko-KR" sz="1600" b="1" dirty="0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813F41-A61B-47D6-A61C-4CBCFAE52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275" y="3564607"/>
            <a:ext cx="603885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880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113C-101C-4990-B83B-70C4916275EE}"/>
              </a:ext>
            </a:extLst>
          </p:cNvPr>
          <p:cNvSpPr/>
          <p:nvPr/>
        </p:nvSpPr>
        <p:spPr>
          <a:xfrm>
            <a:off x="828370" y="1260351"/>
            <a:ext cx="7768345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7.4 DHCP (Dynamic Host Configuration Protocol)</a:t>
            </a:r>
            <a:endParaRPr lang="ko-KR" altLang="en-US" sz="2800" b="1" spc="-150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B4BC29-B843-43C1-861A-A6F922A6036B}"/>
              </a:ext>
            </a:extLst>
          </p:cNvPr>
          <p:cNvSpPr/>
          <p:nvPr/>
        </p:nvSpPr>
        <p:spPr>
          <a:xfrm>
            <a:off x="6715793" y="548626"/>
            <a:ext cx="399660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7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장 통신을 도와주는 네트워크 주요 기술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F0BDFD-8711-4FE5-B576-22D19C778618}"/>
              </a:ext>
            </a:extLst>
          </p:cNvPr>
          <p:cNvSpPr/>
          <p:nvPr/>
        </p:nvSpPr>
        <p:spPr>
          <a:xfrm>
            <a:off x="828370" y="1876913"/>
            <a:ext cx="653455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7.4.4 DHCP </a:t>
            </a:r>
            <a:r>
              <a:rPr lang="ko-KR" altLang="en-US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릴레이</a:t>
            </a:r>
            <a:endParaRPr lang="ko-KR" altLang="en-US" sz="2000" b="1" spc="-15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872337C-EB79-47FB-A2B9-29AEF6D5B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791" y="2529769"/>
            <a:ext cx="6019800" cy="4905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CCE531-1417-47AE-A543-A79C271751D5}"/>
              </a:ext>
            </a:extLst>
          </p:cNvPr>
          <p:cNvSpPr txBox="1"/>
          <p:nvPr/>
        </p:nvSpPr>
        <p:spPr>
          <a:xfrm>
            <a:off x="8947100" y="2628503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solidFill>
                  <a:srgbClr val="C00000"/>
                </a:solidFill>
              </a:rPr>
              <a:t>교재 오류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C38DCC8-E865-473F-A54E-DDBA5B49FA53}"/>
              </a:ext>
            </a:extLst>
          </p:cNvPr>
          <p:cNvCxnSpPr>
            <a:cxnSpLocks/>
          </p:cNvCxnSpPr>
          <p:nvPr/>
        </p:nvCxnSpPr>
        <p:spPr>
          <a:xfrm flipH="1">
            <a:off x="6786860" y="3564607"/>
            <a:ext cx="50311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BFB207A-A15E-4D7A-BD4E-7D840D9283A2}"/>
              </a:ext>
            </a:extLst>
          </p:cNvPr>
          <p:cNvCxnSpPr/>
          <p:nvPr/>
        </p:nvCxnSpPr>
        <p:spPr>
          <a:xfrm flipH="1">
            <a:off x="4969210" y="3564607"/>
            <a:ext cx="57606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DA06837-1224-41E3-9D42-14E6C2C1C0F3}"/>
              </a:ext>
            </a:extLst>
          </p:cNvPr>
          <p:cNvCxnSpPr/>
          <p:nvPr/>
        </p:nvCxnSpPr>
        <p:spPr>
          <a:xfrm flipH="1">
            <a:off x="2394372" y="3572098"/>
            <a:ext cx="57606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2E6CBB3-AF24-4241-AEFE-4D93C2677C0F}"/>
              </a:ext>
            </a:extLst>
          </p:cNvPr>
          <p:cNvCxnSpPr>
            <a:cxnSpLocks/>
          </p:cNvCxnSpPr>
          <p:nvPr/>
        </p:nvCxnSpPr>
        <p:spPr>
          <a:xfrm flipH="1">
            <a:off x="4209428" y="3564607"/>
            <a:ext cx="50311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F020E62-2D60-4C85-95A8-FDBDE977E820}"/>
              </a:ext>
            </a:extLst>
          </p:cNvPr>
          <p:cNvCxnSpPr>
            <a:cxnSpLocks/>
          </p:cNvCxnSpPr>
          <p:nvPr/>
        </p:nvCxnSpPr>
        <p:spPr>
          <a:xfrm flipH="1">
            <a:off x="6837102" y="6267614"/>
            <a:ext cx="50311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BCA1AA8-CD74-45E2-8DC4-24D44357EFC3}"/>
              </a:ext>
            </a:extLst>
          </p:cNvPr>
          <p:cNvCxnSpPr/>
          <p:nvPr/>
        </p:nvCxnSpPr>
        <p:spPr>
          <a:xfrm flipH="1">
            <a:off x="5019452" y="6267614"/>
            <a:ext cx="57606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E7DD98-482E-4FEA-BB3D-708964E50E4F}"/>
              </a:ext>
            </a:extLst>
          </p:cNvPr>
          <p:cNvCxnSpPr/>
          <p:nvPr/>
        </p:nvCxnSpPr>
        <p:spPr>
          <a:xfrm flipH="1">
            <a:off x="2444614" y="6275105"/>
            <a:ext cx="57606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8B04CF1-1320-42D1-BFDC-B497B1F50B65}"/>
              </a:ext>
            </a:extLst>
          </p:cNvPr>
          <p:cNvCxnSpPr>
            <a:cxnSpLocks/>
          </p:cNvCxnSpPr>
          <p:nvPr/>
        </p:nvCxnSpPr>
        <p:spPr>
          <a:xfrm flipH="1">
            <a:off x="4259670" y="6267614"/>
            <a:ext cx="50311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B58314A-DFE9-4C30-967A-B25E5E8BEEF7}"/>
              </a:ext>
            </a:extLst>
          </p:cNvPr>
          <p:cNvSpPr txBox="1"/>
          <p:nvPr/>
        </p:nvSpPr>
        <p:spPr>
          <a:xfrm>
            <a:off x="6082821" y="5568176"/>
            <a:ext cx="704039" cy="26161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10.0.0.1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5566C4-5559-4E19-9BBF-409D31270CE1}"/>
              </a:ext>
            </a:extLst>
          </p:cNvPr>
          <p:cNvSpPr txBox="1"/>
          <p:nvPr/>
        </p:nvSpPr>
        <p:spPr>
          <a:xfrm>
            <a:off x="6804805" y="5568176"/>
            <a:ext cx="704039" cy="26161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10.0.0.2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426E37-1EA9-44EE-AE86-E9F9ABFD1CE8}"/>
              </a:ext>
            </a:extLst>
          </p:cNvPr>
          <p:cNvSpPr txBox="1"/>
          <p:nvPr/>
        </p:nvSpPr>
        <p:spPr>
          <a:xfrm>
            <a:off x="6082035" y="6523499"/>
            <a:ext cx="704039" cy="26161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10.0.0.1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AC072B-39B2-4C51-9C58-6B384C71596C}"/>
              </a:ext>
            </a:extLst>
          </p:cNvPr>
          <p:cNvSpPr txBox="1"/>
          <p:nvPr/>
        </p:nvSpPr>
        <p:spPr>
          <a:xfrm>
            <a:off x="6804805" y="6523499"/>
            <a:ext cx="704039" cy="26161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10.0.0.2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6646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113C-101C-4990-B83B-70C4916275EE}"/>
              </a:ext>
            </a:extLst>
          </p:cNvPr>
          <p:cNvSpPr/>
          <p:nvPr/>
        </p:nvSpPr>
        <p:spPr>
          <a:xfrm>
            <a:off x="829596" y="1332359"/>
            <a:ext cx="2366353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2800" b="1" spc="-150" dirty="0" err="1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스푸핑</a:t>
            </a: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공격</a:t>
            </a:r>
            <a:endParaRPr lang="ko-KR" altLang="en-US" sz="2800" b="1" spc="-150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F0A3D0-7956-41A0-89FB-B3DA06E4D381}"/>
              </a:ext>
            </a:extLst>
          </p:cNvPr>
          <p:cNvSpPr txBox="1"/>
          <p:nvPr/>
        </p:nvSpPr>
        <p:spPr>
          <a:xfrm>
            <a:off x="954212" y="2365735"/>
            <a:ext cx="9883204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Spoofing : ‘</a:t>
            </a:r>
            <a:r>
              <a:rPr lang="ko-KR" altLang="en-US" sz="1600" b="1" dirty="0"/>
              <a:t>속이는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것＇ </a:t>
            </a:r>
            <a:r>
              <a:rPr lang="en-US" altLang="ko-KR" sz="1600" b="1" dirty="0"/>
              <a:t>MAC </a:t>
            </a:r>
            <a:r>
              <a:rPr lang="ko-KR" altLang="en-US" sz="1600" b="1" dirty="0"/>
              <a:t>주소</a:t>
            </a:r>
            <a:r>
              <a:rPr lang="en-US" altLang="ko-KR" sz="1600" b="1" dirty="0"/>
              <a:t>, IP </a:t>
            </a:r>
            <a:r>
              <a:rPr lang="ko-KR" altLang="en-US" sz="1600" b="1" dirty="0"/>
              <a:t>주소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포트 등을 속여 공격함</a:t>
            </a: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DNS </a:t>
            </a:r>
            <a:r>
              <a:rPr lang="ko-KR" altLang="en-US" sz="1600" b="1" dirty="0"/>
              <a:t>서버보다 빨리 공격 대상에게 </a:t>
            </a:r>
            <a:r>
              <a:rPr lang="en-US" altLang="ko-KR" sz="1600" b="1" dirty="0"/>
              <a:t>DNS response</a:t>
            </a:r>
            <a:r>
              <a:rPr lang="ko-KR" altLang="en-US" sz="1600" b="1" dirty="0"/>
              <a:t>를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보내 잘못된 </a:t>
            </a:r>
            <a:r>
              <a:rPr lang="en-US" altLang="ko-KR" sz="1600" b="1" dirty="0"/>
              <a:t>IP </a:t>
            </a:r>
            <a:r>
              <a:rPr lang="ko-KR" altLang="en-US" sz="1600" b="1" dirty="0"/>
              <a:t>주소로 접속하도록 유도하는 공격</a:t>
            </a:r>
            <a:endParaRPr lang="en-US" altLang="ko-KR" sz="16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5BED5D-EC42-4FB2-9C46-4FF5015DF7E7}"/>
              </a:ext>
            </a:extLst>
          </p:cNvPr>
          <p:cNvSpPr/>
          <p:nvPr/>
        </p:nvSpPr>
        <p:spPr>
          <a:xfrm>
            <a:off x="828370" y="1876913"/>
            <a:ext cx="495037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150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스니핑</a:t>
            </a:r>
            <a:r>
              <a:rPr lang="ko-KR" altLang="en-US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공격의 종류 </a:t>
            </a: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– </a:t>
            </a:r>
            <a:r>
              <a:rPr lang="en-US" altLang="ko-KR" sz="2000" b="1" spc="-150" dirty="0">
                <a:solidFill>
                  <a:srgbClr val="C00000"/>
                </a:solidFill>
                <a:latin typeface="+mn-ea"/>
              </a:rPr>
              <a:t>DNS</a:t>
            </a: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2000" b="1" spc="-150" dirty="0" err="1">
                <a:solidFill>
                  <a:srgbClr val="C00000"/>
                </a:solidFill>
                <a:latin typeface="+mn-ea"/>
              </a:rPr>
              <a:t>스푸핑</a:t>
            </a:r>
            <a:endParaRPr lang="ko-KR" altLang="en-US" sz="2000" b="1" spc="-15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B595E9D-6CCA-4F63-B235-83D2349B06D2}"/>
              </a:ext>
            </a:extLst>
          </p:cNvPr>
          <p:cNvSpPr/>
          <p:nvPr/>
        </p:nvSpPr>
        <p:spPr>
          <a:xfrm>
            <a:off x="8275403" y="655349"/>
            <a:ext cx="232788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3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장 네트워크 통신하기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ECBBE620-1445-42B1-8299-CD49F6F17B83}"/>
              </a:ext>
            </a:extLst>
          </p:cNvPr>
          <p:cNvGrpSpPr/>
          <p:nvPr/>
        </p:nvGrpSpPr>
        <p:grpSpPr>
          <a:xfrm>
            <a:off x="738188" y="3420591"/>
            <a:ext cx="2853403" cy="3257914"/>
            <a:chOff x="450156" y="3691069"/>
            <a:chExt cx="2853403" cy="325791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D90A1AF-9C56-4A19-A943-4E1E7FD58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810" y="6141015"/>
              <a:ext cx="586528" cy="484251"/>
            </a:xfrm>
            <a:prstGeom prst="rect">
              <a:avLst/>
            </a:prstGeom>
          </p:spPr>
        </p:pic>
        <p:sp>
          <p:nvSpPr>
            <p:cNvPr id="44" name="제목 1">
              <a:extLst>
                <a:ext uri="{FF2B5EF4-FFF2-40B4-BE49-F238E27FC236}">
                  <a16:creationId xmlns:a16="http://schemas.microsoft.com/office/drawing/2014/main" id="{9529E64E-5286-49B9-A829-EDF80C25882F}"/>
                </a:ext>
              </a:extLst>
            </p:cNvPr>
            <p:cNvSpPr txBox="1">
              <a:spLocks/>
            </p:cNvSpPr>
            <p:nvPr/>
          </p:nvSpPr>
          <p:spPr>
            <a:xfrm>
              <a:off x="661220" y="6634333"/>
              <a:ext cx="1029707" cy="31465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1200" b="1"/>
                <a:t>클라이언트</a:t>
              </a:r>
              <a:endParaRPr lang="ko-KR" altLang="en-US" sz="1200" b="1" dirty="0"/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3EF03FD0-9EDC-4ADD-9239-8359934BA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4372" y="3976542"/>
              <a:ext cx="586528" cy="484251"/>
            </a:xfrm>
            <a:prstGeom prst="rect">
              <a:avLst/>
            </a:prstGeom>
          </p:spPr>
        </p:pic>
        <p:sp>
          <p:nvSpPr>
            <p:cNvPr id="46" name="제목 1">
              <a:extLst>
                <a:ext uri="{FF2B5EF4-FFF2-40B4-BE49-F238E27FC236}">
                  <a16:creationId xmlns:a16="http://schemas.microsoft.com/office/drawing/2014/main" id="{355AFFF7-6AB1-4528-B1CA-5137676596C0}"/>
                </a:ext>
              </a:extLst>
            </p:cNvPr>
            <p:cNvSpPr txBox="1">
              <a:spLocks/>
            </p:cNvSpPr>
            <p:nvPr/>
          </p:nvSpPr>
          <p:spPr>
            <a:xfrm>
              <a:off x="2273852" y="4441775"/>
              <a:ext cx="1029707" cy="31465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1200" b="1" dirty="0"/>
                <a:t>웹서버</a:t>
              </a:r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ABD426A2-D298-4D98-8AAB-6D2CA9794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4372" y="4982716"/>
              <a:ext cx="586528" cy="484251"/>
            </a:xfrm>
            <a:prstGeom prst="rect">
              <a:avLst/>
            </a:prstGeom>
          </p:spPr>
        </p:pic>
        <p:sp>
          <p:nvSpPr>
            <p:cNvPr id="48" name="제목 1">
              <a:extLst>
                <a:ext uri="{FF2B5EF4-FFF2-40B4-BE49-F238E27FC236}">
                  <a16:creationId xmlns:a16="http://schemas.microsoft.com/office/drawing/2014/main" id="{2C882504-D45E-48BC-B718-850F4BF64B7B}"/>
                </a:ext>
              </a:extLst>
            </p:cNvPr>
            <p:cNvSpPr txBox="1">
              <a:spLocks/>
            </p:cNvSpPr>
            <p:nvPr/>
          </p:nvSpPr>
          <p:spPr>
            <a:xfrm>
              <a:off x="2273852" y="5447949"/>
              <a:ext cx="1029707" cy="31465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1200" b="1" dirty="0"/>
                <a:t>DNS </a:t>
              </a:r>
              <a:r>
                <a:rPr lang="ko-KR" altLang="en-US" sz="1200" b="1" dirty="0"/>
                <a:t>서버</a:t>
              </a:r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489E7D31-1AC0-4CC5-8E88-2F0F37329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5184" y="5081447"/>
              <a:ext cx="586529" cy="286789"/>
            </a:xfrm>
            <a:prstGeom prst="rect">
              <a:avLst/>
            </a:prstGeom>
          </p:spPr>
        </p:pic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C0773192-0A9E-4DA5-9ADE-A3BEAE9EEABA}"/>
                </a:ext>
              </a:extLst>
            </p:cNvPr>
            <p:cNvCxnSpPr/>
            <p:nvPr/>
          </p:nvCxnSpPr>
          <p:spPr>
            <a:xfrm>
              <a:off x="450156" y="5868863"/>
              <a:ext cx="285340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8ED387BB-4844-4CCB-B0DB-14B5145DCD90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>
              <a:off x="1176074" y="5868863"/>
              <a:ext cx="0" cy="2721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6F4EC906-2444-4477-8383-941098D4C3B3}"/>
                </a:ext>
              </a:extLst>
            </p:cNvPr>
            <p:cNvCxnSpPr>
              <a:cxnSpLocks/>
              <a:endCxn id="49" idx="2"/>
            </p:cNvCxnSpPr>
            <p:nvPr/>
          </p:nvCxnSpPr>
          <p:spPr>
            <a:xfrm flipV="1">
              <a:off x="1778449" y="5368236"/>
              <a:ext cx="0" cy="5006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0AC2556-BEFB-4CEA-8471-1D0EFC6B8B55}"/>
                </a:ext>
              </a:extLst>
            </p:cNvPr>
            <p:cNvCxnSpPr>
              <a:stCxn id="49" idx="3"/>
              <a:endCxn id="47" idx="1"/>
            </p:cNvCxnSpPr>
            <p:nvPr/>
          </p:nvCxnSpPr>
          <p:spPr>
            <a:xfrm>
              <a:off x="2071713" y="5224842"/>
              <a:ext cx="32265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연결선: 꺾임 49">
              <a:extLst>
                <a:ext uri="{FF2B5EF4-FFF2-40B4-BE49-F238E27FC236}">
                  <a16:creationId xmlns:a16="http://schemas.microsoft.com/office/drawing/2014/main" id="{CA5B70EF-0172-4E04-BA35-EA50FC4710E6}"/>
                </a:ext>
              </a:extLst>
            </p:cNvPr>
            <p:cNvCxnSpPr>
              <a:stCxn id="49" idx="0"/>
              <a:endCxn id="45" idx="1"/>
            </p:cNvCxnSpPr>
            <p:nvPr/>
          </p:nvCxnSpPr>
          <p:spPr>
            <a:xfrm rot="5400000" flipH="1" flipV="1">
              <a:off x="1655021" y="4342097"/>
              <a:ext cx="862779" cy="615923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F42CD45D-8A6B-49D0-950D-8D31D17E99E4}"/>
                </a:ext>
              </a:extLst>
            </p:cNvPr>
            <p:cNvCxnSpPr/>
            <p:nvPr/>
          </p:nvCxnSpPr>
          <p:spPr>
            <a:xfrm flipV="1">
              <a:off x="1314252" y="5652839"/>
              <a:ext cx="0" cy="488176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E3F8AF81-EFA7-4823-B4C9-6C73CBB950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4252" y="5640387"/>
              <a:ext cx="864097" cy="12452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E6D5795B-EAAB-4ADD-9880-5E8F4FAC2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8348" y="5118253"/>
              <a:ext cx="0" cy="534586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168E8F7A-D3AD-4D65-8A43-1AA2FB203576}"/>
                </a:ext>
              </a:extLst>
            </p:cNvPr>
            <p:cNvCxnSpPr>
              <a:endCxn id="47" idx="1"/>
            </p:cNvCxnSpPr>
            <p:nvPr/>
          </p:nvCxnSpPr>
          <p:spPr>
            <a:xfrm>
              <a:off x="2178348" y="5118253"/>
              <a:ext cx="203111" cy="16455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제목 1">
              <a:extLst>
                <a:ext uri="{FF2B5EF4-FFF2-40B4-BE49-F238E27FC236}">
                  <a16:creationId xmlns:a16="http://schemas.microsoft.com/office/drawing/2014/main" id="{D6717B01-A454-4FD2-BEF3-78A8114549A0}"/>
                </a:ext>
              </a:extLst>
            </p:cNvPr>
            <p:cNvSpPr txBox="1">
              <a:spLocks/>
            </p:cNvSpPr>
            <p:nvPr/>
          </p:nvSpPr>
          <p:spPr>
            <a:xfrm>
              <a:off x="1157727" y="5350732"/>
              <a:ext cx="1128633" cy="31465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1050" b="1" dirty="0"/>
                <a:t>① DNS </a:t>
              </a:r>
              <a:r>
                <a:rPr lang="ko-KR" altLang="en-US" sz="1050" b="1" dirty="0"/>
                <a:t>쿼리</a:t>
              </a:r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D863C8C1-2922-4E5F-9CC7-C040D8935A05}"/>
                </a:ext>
              </a:extLst>
            </p:cNvPr>
            <p:cNvCxnSpPr>
              <a:stCxn id="48" idx="2"/>
            </p:cNvCxnSpPr>
            <p:nvPr/>
          </p:nvCxnSpPr>
          <p:spPr>
            <a:xfrm flipH="1">
              <a:off x="2788705" y="5762599"/>
              <a:ext cx="1" cy="620541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C3F06A50-2F23-4230-AF08-094308C0E641}"/>
                </a:ext>
              </a:extLst>
            </p:cNvPr>
            <p:cNvCxnSpPr/>
            <p:nvPr/>
          </p:nvCxnSpPr>
          <p:spPr>
            <a:xfrm flipH="1">
              <a:off x="1625863" y="6383140"/>
              <a:ext cx="1162842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제목 1">
              <a:extLst>
                <a:ext uri="{FF2B5EF4-FFF2-40B4-BE49-F238E27FC236}">
                  <a16:creationId xmlns:a16="http://schemas.microsoft.com/office/drawing/2014/main" id="{0669426C-E6C2-41E4-9BDB-4A8651C00FF5}"/>
                </a:ext>
              </a:extLst>
            </p:cNvPr>
            <p:cNvSpPr txBox="1">
              <a:spLocks/>
            </p:cNvSpPr>
            <p:nvPr/>
          </p:nvSpPr>
          <p:spPr>
            <a:xfrm>
              <a:off x="1746300" y="6344363"/>
              <a:ext cx="1128633" cy="31465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1050" b="1" dirty="0"/>
                <a:t>② DNS Reply</a:t>
              </a:r>
              <a:endParaRPr lang="ko-KR" altLang="en-US" sz="1050" b="1" dirty="0"/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D95A8B35-9262-4E15-B194-DBCC8A3A958F}"/>
                </a:ext>
              </a:extLst>
            </p:cNvPr>
            <p:cNvCxnSpPr/>
            <p:nvPr/>
          </p:nvCxnSpPr>
          <p:spPr>
            <a:xfrm flipV="1">
              <a:off x="954212" y="4068663"/>
              <a:ext cx="0" cy="2004206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4B8DA69F-84CD-4B0D-B3AD-5EF67D9402DE}"/>
                </a:ext>
              </a:extLst>
            </p:cNvPr>
            <p:cNvCxnSpPr/>
            <p:nvPr/>
          </p:nvCxnSpPr>
          <p:spPr>
            <a:xfrm>
              <a:off x="954212" y="4068663"/>
              <a:ext cx="1332148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제목 1">
              <a:extLst>
                <a:ext uri="{FF2B5EF4-FFF2-40B4-BE49-F238E27FC236}">
                  <a16:creationId xmlns:a16="http://schemas.microsoft.com/office/drawing/2014/main" id="{02976C90-8C30-4DE9-9AD0-50B4794D3F02}"/>
                </a:ext>
              </a:extLst>
            </p:cNvPr>
            <p:cNvSpPr txBox="1">
              <a:spLocks/>
            </p:cNvSpPr>
            <p:nvPr/>
          </p:nvSpPr>
          <p:spPr>
            <a:xfrm>
              <a:off x="871946" y="3691069"/>
              <a:ext cx="1128633" cy="31465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1050" b="1" dirty="0"/>
                <a:t>③ Web</a:t>
              </a:r>
              <a:r>
                <a:rPr lang="ko-KR" altLang="en-US" sz="1050" b="1" dirty="0"/>
                <a:t> </a:t>
              </a:r>
              <a:r>
                <a:rPr lang="en-US" altLang="ko-KR" sz="1050" b="1" dirty="0"/>
                <a:t>login</a:t>
              </a:r>
              <a:endParaRPr lang="ko-KR" altLang="en-US" sz="1050" b="1" dirty="0"/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04AB17E-AEED-4297-A50E-E670B7C30684}"/>
              </a:ext>
            </a:extLst>
          </p:cNvPr>
          <p:cNvSpPr/>
          <p:nvPr/>
        </p:nvSpPr>
        <p:spPr>
          <a:xfrm>
            <a:off x="1308997" y="6709263"/>
            <a:ext cx="18053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[</a:t>
            </a:r>
            <a:r>
              <a:rPr lang="ko-KR" altLang="en-US" sz="1200" b="1" dirty="0"/>
              <a:t>정상적인 </a:t>
            </a:r>
            <a:r>
              <a:rPr lang="en-US" altLang="ko-KR" sz="1200" b="1" dirty="0"/>
              <a:t>DNS </a:t>
            </a:r>
            <a:r>
              <a:rPr lang="ko-KR" altLang="en-US" sz="1200" b="1" dirty="0"/>
              <a:t>서비스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AA42580B-7DCD-4297-A76E-07D18FA025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178" y="5892700"/>
            <a:ext cx="586528" cy="484251"/>
          </a:xfrm>
          <a:prstGeom prst="rect">
            <a:avLst/>
          </a:prstGeom>
        </p:spPr>
      </p:pic>
      <p:sp>
        <p:nvSpPr>
          <p:cNvPr id="79" name="제목 1">
            <a:extLst>
              <a:ext uri="{FF2B5EF4-FFF2-40B4-BE49-F238E27FC236}">
                <a16:creationId xmlns:a16="http://schemas.microsoft.com/office/drawing/2014/main" id="{BB158774-F7A6-4834-B20A-E7B00DCC0ECC}"/>
              </a:ext>
            </a:extLst>
          </p:cNvPr>
          <p:cNvSpPr txBox="1">
            <a:spLocks/>
          </p:cNvSpPr>
          <p:nvPr/>
        </p:nvSpPr>
        <p:spPr>
          <a:xfrm>
            <a:off x="3973588" y="6386018"/>
            <a:ext cx="1029707" cy="314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200" b="1"/>
              <a:t>클라이언트</a:t>
            </a:r>
            <a:endParaRPr lang="ko-KR" altLang="en-US" sz="1200" b="1" dirty="0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F7ADAAB5-E8AE-407F-8661-BEB118379B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740" y="3728227"/>
            <a:ext cx="586528" cy="484251"/>
          </a:xfrm>
          <a:prstGeom prst="rect">
            <a:avLst/>
          </a:prstGeom>
        </p:spPr>
      </p:pic>
      <p:sp>
        <p:nvSpPr>
          <p:cNvPr id="81" name="제목 1">
            <a:extLst>
              <a:ext uri="{FF2B5EF4-FFF2-40B4-BE49-F238E27FC236}">
                <a16:creationId xmlns:a16="http://schemas.microsoft.com/office/drawing/2014/main" id="{6077FD5B-117B-4831-BD0C-99949AFDAB93}"/>
              </a:ext>
            </a:extLst>
          </p:cNvPr>
          <p:cNvSpPr txBox="1">
            <a:spLocks/>
          </p:cNvSpPr>
          <p:nvPr/>
        </p:nvSpPr>
        <p:spPr>
          <a:xfrm>
            <a:off x="5586220" y="4193460"/>
            <a:ext cx="1029707" cy="314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200" b="1" dirty="0"/>
              <a:t>웹서버</a:t>
            </a: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76209930-E11F-46D8-8722-CECF1BECEB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740" y="4734401"/>
            <a:ext cx="586528" cy="484251"/>
          </a:xfrm>
          <a:prstGeom prst="rect">
            <a:avLst/>
          </a:prstGeom>
        </p:spPr>
      </p:pic>
      <p:sp>
        <p:nvSpPr>
          <p:cNvPr id="83" name="제목 1">
            <a:extLst>
              <a:ext uri="{FF2B5EF4-FFF2-40B4-BE49-F238E27FC236}">
                <a16:creationId xmlns:a16="http://schemas.microsoft.com/office/drawing/2014/main" id="{7EACDD1C-942E-437E-9CC2-AA4138CD9668}"/>
              </a:ext>
            </a:extLst>
          </p:cNvPr>
          <p:cNvSpPr txBox="1">
            <a:spLocks/>
          </p:cNvSpPr>
          <p:nvPr/>
        </p:nvSpPr>
        <p:spPr>
          <a:xfrm>
            <a:off x="5586220" y="5199634"/>
            <a:ext cx="1029707" cy="314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b="1" dirty="0"/>
              <a:t>DNS </a:t>
            </a:r>
            <a:r>
              <a:rPr lang="ko-KR" altLang="en-US" sz="1200" b="1" dirty="0"/>
              <a:t>서버</a:t>
            </a: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2AF44FA0-667B-4A02-8932-C632C3FBA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552" y="4833132"/>
            <a:ext cx="586529" cy="286789"/>
          </a:xfrm>
          <a:prstGeom prst="rect">
            <a:avLst/>
          </a:prstGeom>
        </p:spPr>
      </p:pic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8C9EEAB4-BB69-4610-AA97-813216CB00E5}"/>
              </a:ext>
            </a:extLst>
          </p:cNvPr>
          <p:cNvCxnSpPr/>
          <p:nvPr/>
        </p:nvCxnSpPr>
        <p:spPr>
          <a:xfrm>
            <a:off x="3762524" y="5620548"/>
            <a:ext cx="28534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9098629A-DB82-4A0C-8379-C25D4D9FE86C}"/>
              </a:ext>
            </a:extLst>
          </p:cNvPr>
          <p:cNvCxnSpPr>
            <a:cxnSpLocks/>
            <a:endCxn id="78" idx="0"/>
          </p:cNvCxnSpPr>
          <p:nvPr/>
        </p:nvCxnSpPr>
        <p:spPr>
          <a:xfrm>
            <a:off x="4488442" y="5620548"/>
            <a:ext cx="0" cy="272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4F734983-8363-4CE0-976D-5D1461997C02}"/>
              </a:ext>
            </a:extLst>
          </p:cNvPr>
          <p:cNvCxnSpPr>
            <a:cxnSpLocks/>
            <a:endCxn id="84" idx="2"/>
          </p:cNvCxnSpPr>
          <p:nvPr/>
        </p:nvCxnSpPr>
        <p:spPr>
          <a:xfrm flipV="1">
            <a:off x="5090817" y="5119921"/>
            <a:ext cx="0" cy="5006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5BB848B7-56C6-41B2-A666-61DF21324231}"/>
              </a:ext>
            </a:extLst>
          </p:cNvPr>
          <p:cNvCxnSpPr>
            <a:stCxn id="84" idx="3"/>
            <a:endCxn id="82" idx="1"/>
          </p:cNvCxnSpPr>
          <p:nvPr/>
        </p:nvCxnSpPr>
        <p:spPr>
          <a:xfrm>
            <a:off x="5384081" y="4976527"/>
            <a:ext cx="3226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AD069CF8-4C52-498F-9749-26C3FC262E79}"/>
              </a:ext>
            </a:extLst>
          </p:cNvPr>
          <p:cNvCxnSpPr>
            <a:stCxn id="84" idx="0"/>
            <a:endCxn id="80" idx="1"/>
          </p:cNvCxnSpPr>
          <p:nvPr/>
        </p:nvCxnSpPr>
        <p:spPr>
          <a:xfrm rot="5400000" flipH="1" flipV="1">
            <a:off x="4967389" y="4093782"/>
            <a:ext cx="862779" cy="6159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E27A3C96-FE61-43E3-A331-36BE20B2D46E}"/>
              </a:ext>
            </a:extLst>
          </p:cNvPr>
          <p:cNvCxnSpPr/>
          <p:nvPr/>
        </p:nvCxnSpPr>
        <p:spPr>
          <a:xfrm flipV="1">
            <a:off x="4626620" y="5404524"/>
            <a:ext cx="0" cy="48817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C582E5FF-D354-4272-8268-191B27B8BC25}"/>
              </a:ext>
            </a:extLst>
          </p:cNvPr>
          <p:cNvCxnSpPr>
            <a:cxnSpLocks/>
          </p:cNvCxnSpPr>
          <p:nvPr/>
        </p:nvCxnSpPr>
        <p:spPr>
          <a:xfrm flipV="1">
            <a:off x="4626620" y="5392072"/>
            <a:ext cx="864097" cy="1245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66A7ECB7-5158-42F5-9531-B6782A24683C}"/>
              </a:ext>
            </a:extLst>
          </p:cNvPr>
          <p:cNvCxnSpPr>
            <a:cxnSpLocks/>
          </p:cNvCxnSpPr>
          <p:nvPr/>
        </p:nvCxnSpPr>
        <p:spPr>
          <a:xfrm flipV="1">
            <a:off x="5490716" y="4869938"/>
            <a:ext cx="0" cy="53458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31E606B-15C8-40E7-B5C7-B6929E045688}"/>
              </a:ext>
            </a:extLst>
          </p:cNvPr>
          <p:cNvCxnSpPr>
            <a:endCxn id="82" idx="1"/>
          </p:cNvCxnSpPr>
          <p:nvPr/>
        </p:nvCxnSpPr>
        <p:spPr>
          <a:xfrm>
            <a:off x="5490716" y="4869938"/>
            <a:ext cx="203111" cy="1645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제목 1">
            <a:extLst>
              <a:ext uri="{FF2B5EF4-FFF2-40B4-BE49-F238E27FC236}">
                <a16:creationId xmlns:a16="http://schemas.microsoft.com/office/drawing/2014/main" id="{8750FA06-758C-4829-8124-0BBC15757E24}"/>
              </a:ext>
            </a:extLst>
          </p:cNvPr>
          <p:cNvSpPr txBox="1">
            <a:spLocks/>
          </p:cNvSpPr>
          <p:nvPr/>
        </p:nvSpPr>
        <p:spPr>
          <a:xfrm>
            <a:off x="4470095" y="5102417"/>
            <a:ext cx="1128633" cy="314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050" b="1" dirty="0"/>
              <a:t>① DNS </a:t>
            </a:r>
            <a:r>
              <a:rPr lang="ko-KR" altLang="en-US" sz="1050" b="1" dirty="0"/>
              <a:t>쿼리</a:t>
            </a: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A1DAD307-AC0C-4D56-8FAC-2E2EA9C49560}"/>
              </a:ext>
            </a:extLst>
          </p:cNvPr>
          <p:cNvSpPr/>
          <p:nvPr/>
        </p:nvSpPr>
        <p:spPr>
          <a:xfrm>
            <a:off x="6426820" y="6012299"/>
            <a:ext cx="683984" cy="666206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923DB73F-8514-4053-9FE2-6F8C000988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99" y="5910176"/>
            <a:ext cx="586528" cy="484251"/>
          </a:xfrm>
          <a:prstGeom prst="rect">
            <a:avLst/>
          </a:prstGeom>
        </p:spPr>
      </p:pic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C768BDCB-F7F3-4152-AE74-0850061D8EA6}"/>
              </a:ext>
            </a:extLst>
          </p:cNvPr>
          <p:cNvCxnSpPr>
            <a:cxnSpLocks/>
          </p:cNvCxnSpPr>
          <p:nvPr/>
        </p:nvCxnSpPr>
        <p:spPr>
          <a:xfrm>
            <a:off x="6210796" y="5620548"/>
            <a:ext cx="0" cy="272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33FD3E2B-02E2-4EF4-8381-98D0120571A5}"/>
              </a:ext>
            </a:extLst>
          </p:cNvPr>
          <p:cNvCxnSpPr/>
          <p:nvPr/>
        </p:nvCxnSpPr>
        <p:spPr>
          <a:xfrm>
            <a:off x="4797552" y="5802391"/>
            <a:ext cx="1202452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제목 1">
            <a:extLst>
              <a:ext uri="{FF2B5EF4-FFF2-40B4-BE49-F238E27FC236}">
                <a16:creationId xmlns:a16="http://schemas.microsoft.com/office/drawing/2014/main" id="{44785319-60E6-42CC-8D33-06C1888978EB}"/>
              </a:ext>
            </a:extLst>
          </p:cNvPr>
          <p:cNvSpPr txBox="1">
            <a:spLocks/>
          </p:cNvSpPr>
          <p:nvPr/>
        </p:nvSpPr>
        <p:spPr>
          <a:xfrm>
            <a:off x="4900766" y="5742718"/>
            <a:ext cx="1128633" cy="314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050" b="1" dirty="0"/>
              <a:t>① DNS </a:t>
            </a:r>
            <a:r>
              <a:rPr lang="ko-KR" altLang="en-US" sz="1050" b="1" dirty="0"/>
              <a:t>쿼리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3CEB6426-C5A7-4488-9A49-A5B185E9E76F}"/>
              </a:ext>
            </a:extLst>
          </p:cNvPr>
          <p:cNvCxnSpPr/>
          <p:nvPr/>
        </p:nvCxnSpPr>
        <p:spPr>
          <a:xfrm>
            <a:off x="3690516" y="3612645"/>
            <a:ext cx="0" cy="3408346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그림 131">
            <a:extLst>
              <a:ext uri="{FF2B5EF4-FFF2-40B4-BE49-F238E27FC236}">
                <a16:creationId xmlns:a16="http://schemas.microsoft.com/office/drawing/2014/main" id="{99459186-DCF9-4B60-9B78-A6AFA97F48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594" y="5870537"/>
            <a:ext cx="586528" cy="484251"/>
          </a:xfrm>
          <a:prstGeom prst="rect">
            <a:avLst/>
          </a:prstGeom>
        </p:spPr>
      </p:pic>
      <p:sp>
        <p:nvSpPr>
          <p:cNvPr id="133" name="제목 1">
            <a:extLst>
              <a:ext uri="{FF2B5EF4-FFF2-40B4-BE49-F238E27FC236}">
                <a16:creationId xmlns:a16="http://schemas.microsoft.com/office/drawing/2014/main" id="{D869984A-1C93-47C9-9F74-49D73BA6F4F3}"/>
              </a:ext>
            </a:extLst>
          </p:cNvPr>
          <p:cNvSpPr txBox="1">
            <a:spLocks/>
          </p:cNvSpPr>
          <p:nvPr/>
        </p:nvSpPr>
        <p:spPr>
          <a:xfrm>
            <a:off x="7718004" y="6363855"/>
            <a:ext cx="1029707" cy="314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200" b="1"/>
              <a:t>클라이언트</a:t>
            </a:r>
            <a:endParaRPr lang="ko-KR" altLang="en-US" sz="1200" b="1" dirty="0"/>
          </a:p>
        </p:txBody>
      </p:sp>
      <p:pic>
        <p:nvPicPr>
          <p:cNvPr id="134" name="그림 133">
            <a:extLst>
              <a:ext uri="{FF2B5EF4-FFF2-40B4-BE49-F238E27FC236}">
                <a16:creationId xmlns:a16="http://schemas.microsoft.com/office/drawing/2014/main" id="{B7CB05D4-87B8-477C-B8BF-C235F045FA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156" y="3706064"/>
            <a:ext cx="586528" cy="484251"/>
          </a:xfrm>
          <a:prstGeom prst="rect">
            <a:avLst/>
          </a:prstGeom>
        </p:spPr>
      </p:pic>
      <p:sp>
        <p:nvSpPr>
          <p:cNvPr id="135" name="제목 1">
            <a:extLst>
              <a:ext uri="{FF2B5EF4-FFF2-40B4-BE49-F238E27FC236}">
                <a16:creationId xmlns:a16="http://schemas.microsoft.com/office/drawing/2014/main" id="{6921734B-579B-46F9-A00C-0C9D347ECD26}"/>
              </a:ext>
            </a:extLst>
          </p:cNvPr>
          <p:cNvSpPr txBox="1">
            <a:spLocks/>
          </p:cNvSpPr>
          <p:nvPr/>
        </p:nvSpPr>
        <p:spPr>
          <a:xfrm>
            <a:off x="9330636" y="4171297"/>
            <a:ext cx="1029707" cy="314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200" b="1" dirty="0"/>
              <a:t>웹서버</a:t>
            </a:r>
          </a:p>
        </p:txBody>
      </p:sp>
      <p:pic>
        <p:nvPicPr>
          <p:cNvPr id="136" name="그림 135">
            <a:extLst>
              <a:ext uri="{FF2B5EF4-FFF2-40B4-BE49-F238E27FC236}">
                <a16:creationId xmlns:a16="http://schemas.microsoft.com/office/drawing/2014/main" id="{22A7111F-7468-4B8D-9787-161296369C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156" y="4712238"/>
            <a:ext cx="586528" cy="484251"/>
          </a:xfrm>
          <a:prstGeom prst="rect">
            <a:avLst/>
          </a:prstGeom>
        </p:spPr>
      </p:pic>
      <p:sp>
        <p:nvSpPr>
          <p:cNvPr id="137" name="제목 1">
            <a:extLst>
              <a:ext uri="{FF2B5EF4-FFF2-40B4-BE49-F238E27FC236}">
                <a16:creationId xmlns:a16="http://schemas.microsoft.com/office/drawing/2014/main" id="{0EA7A773-BD4F-4FC6-97F8-6A21F449DCA7}"/>
              </a:ext>
            </a:extLst>
          </p:cNvPr>
          <p:cNvSpPr txBox="1">
            <a:spLocks/>
          </p:cNvSpPr>
          <p:nvPr/>
        </p:nvSpPr>
        <p:spPr>
          <a:xfrm>
            <a:off x="9330636" y="5177471"/>
            <a:ext cx="1029707" cy="314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b="1" dirty="0"/>
              <a:t>DNS </a:t>
            </a:r>
            <a:r>
              <a:rPr lang="ko-KR" altLang="en-US" sz="1200" b="1" dirty="0"/>
              <a:t>서버</a:t>
            </a:r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D61B32A0-DFFE-4F98-8366-01BA9EEC3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968" y="4810969"/>
            <a:ext cx="586529" cy="286789"/>
          </a:xfrm>
          <a:prstGeom prst="rect">
            <a:avLst/>
          </a:prstGeom>
        </p:spPr>
      </p:pic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2221734A-3D30-4385-9122-9F31C4ABF4CB}"/>
              </a:ext>
            </a:extLst>
          </p:cNvPr>
          <p:cNvCxnSpPr/>
          <p:nvPr/>
        </p:nvCxnSpPr>
        <p:spPr>
          <a:xfrm>
            <a:off x="7506940" y="5598385"/>
            <a:ext cx="28534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FA889F36-AC97-4AE9-95DC-124B6584210F}"/>
              </a:ext>
            </a:extLst>
          </p:cNvPr>
          <p:cNvCxnSpPr>
            <a:cxnSpLocks/>
            <a:endCxn id="132" idx="0"/>
          </p:cNvCxnSpPr>
          <p:nvPr/>
        </p:nvCxnSpPr>
        <p:spPr>
          <a:xfrm>
            <a:off x="8232858" y="5598385"/>
            <a:ext cx="0" cy="272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15944F0C-D6AA-4302-9B4A-D47DF8150224}"/>
              </a:ext>
            </a:extLst>
          </p:cNvPr>
          <p:cNvCxnSpPr>
            <a:cxnSpLocks/>
            <a:endCxn id="138" idx="2"/>
          </p:cNvCxnSpPr>
          <p:nvPr/>
        </p:nvCxnSpPr>
        <p:spPr>
          <a:xfrm flipV="1">
            <a:off x="8835233" y="5097758"/>
            <a:ext cx="0" cy="5006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223F50CE-77D6-4C25-BED6-31E9E8D9AA7D}"/>
              </a:ext>
            </a:extLst>
          </p:cNvPr>
          <p:cNvCxnSpPr>
            <a:stCxn id="138" idx="3"/>
            <a:endCxn id="136" idx="1"/>
          </p:cNvCxnSpPr>
          <p:nvPr/>
        </p:nvCxnSpPr>
        <p:spPr>
          <a:xfrm>
            <a:off x="9128497" y="4954364"/>
            <a:ext cx="3226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62D9F6EB-4AEE-4690-AB49-2308D471040E}"/>
              </a:ext>
            </a:extLst>
          </p:cNvPr>
          <p:cNvCxnSpPr>
            <a:stCxn id="138" idx="0"/>
            <a:endCxn id="134" idx="1"/>
          </p:cNvCxnSpPr>
          <p:nvPr/>
        </p:nvCxnSpPr>
        <p:spPr>
          <a:xfrm rot="5400000" flipH="1" flipV="1">
            <a:off x="8711805" y="4071619"/>
            <a:ext cx="862779" cy="6159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B8B4E43E-1142-4C65-B065-1042D73B5A6A}"/>
              </a:ext>
            </a:extLst>
          </p:cNvPr>
          <p:cNvCxnSpPr/>
          <p:nvPr/>
        </p:nvCxnSpPr>
        <p:spPr>
          <a:xfrm flipH="1">
            <a:off x="8526122" y="6097246"/>
            <a:ext cx="1162842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제목 1">
            <a:extLst>
              <a:ext uri="{FF2B5EF4-FFF2-40B4-BE49-F238E27FC236}">
                <a16:creationId xmlns:a16="http://schemas.microsoft.com/office/drawing/2014/main" id="{4A218F1E-1D98-46A3-82F7-0F6481C80194}"/>
              </a:ext>
            </a:extLst>
          </p:cNvPr>
          <p:cNvSpPr txBox="1">
            <a:spLocks/>
          </p:cNvSpPr>
          <p:nvPr/>
        </p:nvSpPr>
        <p:spPr>
          <a:xfrm>
            <a:off x="8541968" y="6052879"/>
            <a:ext cx="1128633" cy="314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050" b="1" dirty="0"/>
              <a:t>② DNS Reply</a:t>
            </a:r>
            <a:endParaRPr lang="ko-KR" altLang="en-US" sz="1050" b="1" dirty="0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0DAF89C8-7739-4570-914D-8B94E649D565}"/>
              </a:ext>
            </a:extLst>
          </p:cNvPr>
          <p:cNvSpPr/>
          <p:nvPr/>
        </p:nvSpPr>
        <p:spPr>
          <a:xfrm>
            <a:off x="9965926" y="5992748"/>
            <a:ext cx="683984" cy="666206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6" name="그림 155">
            <a:extLst>
              <a:ext uri="{FF2B5EF4-FFF2-40B4-BE49-F238E27FC236}">
                <a16:creationId xmlns:a16="http://schemas.microsoft.com/office/drawing/2014/main" id="{025EEE43-8665-4072-8433-F5B45EE8A2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505" y="5890625"/>
            <a:ext cx="586528" cy="484251"/>
          </a:xfrm>
          <a:prstGeom prst="rect">
            <a:avLst/>
          </a:prstGeom>
        </p:spPr>
      </p:pic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098A993D-A397-4DD2-9E9A-07015BE716E7}"/>
              </a:ext>
            </a:extLst>
          </p:cNvPr>
          <p:cNvCxnSpPr>
            <a:cxnSpLocks/>
          </p:cNvCxnSpPr>
          <p:nvPr/>
        </p:nvCxnSpPr>
        <p:spPr>
          <a:xfrm>
            <a:off x="9749902" y="5600997"/>
            <a:ext cx="0" cy="272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75EF8B7E-71EF-4A78-BAB3-842562DCBF0F}"/>
              </a:ext>
            </a:extLst>
          </p:cNvPr>
          <p:cNvCxnSpPr/>
          <p:nvPr/>
        </p:nvCxnSpPr>
        <p:spPr>
          <a:xfrm flipH="1">
            <a:off x="8275403" y="4833132"/>
            <a:ext cx="116394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C6DD346A-1C48-4043-9F12-105BD77D8198}"/>
              </a:ext>
            </a:extLst>
          </p:cNvPr>
          <p:cNvCxnSpPr/>
          <p:nvPr/>
        </p:nvCxnSpPr>
        <p:spPr>
          <a:xfrm>
            <a:off x="8275403" y="4844134"/>
            <a:ext cx="0" cy="21602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제목 1">
            <a:extLst>
              <a:ext uri="{FF2B5EF4-FFF2-40B4-BE49-F238E27FC236}">
                <a16:creationId xmlns:a16="http://schemas.microsoft.com/office/drawing/2014/main" id="{8ABD0BF3-2A80-4317-A88F-567C624F858D}"/>
              </a:ext>
            </a:extLst>
          </p:cNvPr>
          <p:cNvSpPr txBox="1">
            <a:spLocks/>
          </p:cNvSpPr>
          <p:nvPr/>
        </p:nvSpPr>
        <p:spPr>
          <a:xfrm>
            <a:off x="7735995" y="4495509"/>
            <a:ext cx="1128633" cy="314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050" b="1" dirty="0"/>
              <a:t>② DNS Reply</a:t>
            </a:r>
            <a:endParaRPr lang="ko-KR" altLang="en-US" sz="1050" b="1" dirty="0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E255D4EE-1909-46FD-8D8D-8D4D59CCBAFE}"/>
              </a:ext>
            </a:extLst>
          </p:cNvPr>
          <p:cNvSpPr/>
          <p:nvPr/>
        </p:nvSpPr>
        <p:spPr>
          <a:xfrm>
            <a:off x="3998115" y="6700668"/>
            <a:ext cx="14975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[DNS </a:t>
            </a:r>
            <a:r>
              <a:rPr lang="ko-KR" altLang="en-US" sz="1200" b="1" dirty="0" err="1"/>
              <a:t>스푸핑</a:t>
            </a:r>
            <a:r>
              <a:rPr lang="ko-KR" altLang="en-US" sz="1200" b="1" dirty="0"/>
              <a:t> 공격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166" name="제목 1">
            <a:extLst>
              <a:ext uri="{FF2B5EF4-FFF2-40B4-BE49-F238E27FC236}">
                <a16:creationId xmlns:a16="http://schemas.microsoft.com/office/drawing/2014/main" id="{E7C0A6EA-6ECC-4D0E-83D9-0E00293CDED3}"/>
              </a:ext>
            </a:extLst>
          </p:cNvPr>
          <p:cNvSpPr txBox="1">
            <a:spLocks/>
          </p:cNvSpPr>
          <p:nvPr/>
        </p:nvSpPr>
        <p:spPr>
          <a:xfrm>
            <a:off x="8416205" y="5692137"/>
            <a:ext cx="1231330" cy="314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800" b="1" dirty="0"/>
              <a:t>위조된 </a:t>
            </a:r>
            <a:r>
              <a:rPr lang="ko-KR" altLang="en-US" sz="800" b="1"/>
              <a:t>웹서버 </a:t>
            </a:r>
            <a:r>
              <a:rPr lang="en-US" altLang="ko-KR" sz="800" b="1" dirty="0"/>
              <a:t>IP </a:t>
            </a:r>
            <a:r>
              <a:rPr lang="ko-KR" altLang="en-US" sz="800" b="1" dirty="0"/>
              <a:t>제공</a:t>
            </a:r>
          </a:p>
        </p:txBody>
      </p:sp>
    </p:spTree>
    <p:extLst>
      <p:ext uri="{BB962C8B-B14F-4D97-AF65-F5344CB8AC3E}">
        <p14:creationId xmlns:p14="http://schemas.microsoft.com/office/powerpoint/2010/main" val="3165053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113C-101C-4990-B83B-70C4916275EE}"/>
              </a:ext>
            </a:extLst>
          </p:cNvPr>
          <p:cNvSpPr/>
          <p:nvPr/>
        </p:nvSpPr>
        <p:spPr>
          <a:xfrm>
            <a:off x="828370" y="1260351"/>
            <a:ext cx="2336409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7.1 NAT</a:t>
            </a: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/</a:t>
            </a: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PAT</a:t>
            </a:r>
            <a:endParaRPr lang="ko-KR" altLang="en-US" sz="2800" b="1" spc="-150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B4BC29-B843-43C1-861A-A6F922A6036B}"/>
              </a:ext>
            </a:extLst>
          </p:cNvPr>
          <p:cNvSpPr/>
          <p:nvPr/>
        </p:nvSpPr>
        <p:spPr>
          <a:xfrm>
            <a:off x="6715793" y="548626"/>
            <a:ext cx="399660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7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장 통신을 도와주는 네트워크 주요 기술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C4F3DF-7C5A-46CA-AFDE-AB5C88F05340}"/>
              </a:ext>
            </a:extLst>
          </p:cNvPr>
          <p:cNvSpPr/>
          <p:nvPr/>
        </p:nvSpPr>
        <p:spPr>
          <a:xfrm>
            <a:off x="828370" y="1876913"/>
            <a:ext cx="495037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7.1.1 NAT / PAT</a:t>
            </a:r>
            <a:r>
              <a:rPr lang="ko-KR" altLang="en-US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의 필요성</a:t>
            </a:r>
            <a:endParaRPr lang="ko-KR" altLang="en-US" sz="2000" b="1" spc="-15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726356-8304-4D32-B3E2-A3BED17A6104}"/>
              </a:ext>
            </a:extLst>
          </p:cNvPr>
          <p:cNvSpPr txBox="1"/>
          <p:nvPr/>
        </p:nvSpPr>
        <p:spPr>
          <a:xfrm>
            <a:off x="781622" y="2371407"/>
            <a:ext cx="9911778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/>
              <a:t>(1) IPv4</a:t>
            </a:r>
            <a:r>
              <a:rPr lang="ko-KR" altLang="en-US" sz="1800" dirty="0"/>
              <a:t> 주소의 고갈 문제 해결 방안</a:t>
            </a:r>
            <a:endParaRPr lang="en-US" altLang="ko-KR" sz="1800" dirty="0"/>
          </a:p>
          <a:p>
            <a:pPr marL="869869" lvl="1" indent="-285750">
              <a:lnSpc>
                <a:spcPct val="150000"/>
              </a:lnSpc>
              <a:buFontTx/>
              <a:buChar char="-"/>
            </a:pPr>
            <a:r>
              <a:rPr lang="en-US" altLang="ko-KR" sz="1800" dirty="0"/>
              <a:t>(</a:t>
            </a:r>
            <a:r>
              <a:rPr lang="ko-KR" altLang="en-US" sz="1800" dirty="0"/>
              <a:t>단기 전략</a:t>
            </a:r>
            <a:r>
              <a:rPr lang="en-US" altLang="ko-KR" sz="1800" dirty="0"/>
              <a:t>) subnetting / (</a:t>
            </a:r>
            <a:r>
              <a:rPr lang="ko-KR" altLang="en-US" sz="1800" dirty="0"/>
              <a:t>중기</a:t>
            </a:r>
            <a:r>
              <a:rPr lang="en-US" altLang="ko-KR" sz="1800" dirty="0"/>
              <a:t> </a:t>
            </a:r>
            <a:r>
              <a:rPr lang="ko-KR" altLang="en-US" sz="1800" dirty="0"/>
              <a:t>전략</a:t>
            </a:r>
            <a:r>
              <a:rPr lang="en-US" altLang="ko-KR" sz="1800" dirty="0"/>
              <a:t>) NAT</a:t>
            </a:r>
            <a:r>
              <a:rPr lang="ko-KR" altLang="en-US" sz="1800" dirty="0"/>
              <a:t>와</a:t>
            </a:r>
            <a:r>
              <a:rPr lang="en-US" altLang="ko-KR" sz="1800" dirty="0"/>
              <a:t> </a:t>
            </a:r>
            <a:r>
              <a:rPr lang="ko-KR" altLang="en-US" sz="1800" dirty="0"/>
              <a:t>사설 </a:t>
            </a:r>
            <a:r>
              <a:rPr lang="en-US" altLang="ko-KR" sz="1800" dirty="0"/>
              <a:t>IP </a:t>
            </a:r>
            <a:r>
              <a:rPr lang="ko-KR" altLang="en-US" sz="1800" dirty="0"/>
              <a:t>체계 </a:t>
            </a:r>
            <a:r>
              <a:rPr lang="en-US" altLang="ko-KR" sz="1800" dirty="0"/>
              <a:t>/ (</a:t>
            </a:r>
            <a:r>
              <a:rPr lang="ko-KR" altLang="en-US" sz="1800" dirty="0"/>
              <a:t>장기 전략</a:t>
            </a:r>
            <a:r>
              <a:rPr lang="en-US" altLang="ko-KR" sz="1800" dirty="0"/>
              <a:t>) IPv6</a:t>
            </a:r>
          </a:p>
          <a:p>
            <a:pPr marL="869869" lvl="1" indent="-285750">
              <a:lnSpc>
                <a:spcPct val="150000"/>
              </a:lnSpc>
              <a:buFontTx/>
              <a:buChar char="-"/>
            </a:pPr>
            <a:r>
              <a:rPr lang="ko-KR" altLang="en-US" sz="1800" dirty="0"/>
              <a:t>외부에</a:t>
            </a:r>
            <a:r>
              <a:rPr lang="en-US" altLang="ko-KR" sz="1800" dirty="0"/>
              <a:t> </a:t>
            </a:r>
            <a:r>
              <a:rPr lang="ko-KR" altLang="en-US" sz="1800" dirty="0"/>
              <a:t>공개할 필요가 없는 사용자 </a:t>
            </a:r>
            <a:r>
              <a:rPr lang="en-US" altLang="ko-KR" sz="1800" dirty="0"/>
              <a:t>PC</a:t>
            </a:r>
            <a:r>
              <a:rPr lang="ko-KR" altLang="en-US" sz="1800" dirty="0"/>
              <a:t>나 종단 장비는 사설 </a:t>
            </a:r>
            <a:r>
              <a:rPr lang="en-US" altLang="ko-KR" sz="1800" dirty="0"/>
              <a:t>IP </a:t>
            </a:r>
            <a:r>
              <a:rPr lang="ko-KR" altLang="en-US" sz="1800" dirty="0"/>
              <a:t>사용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dirty="0"/>
              <a:t>(2) </a:t>
            </a:r>
            <a:r>
              <a:rPr lang="ko-KR" altLang="en-US" sz="1800" dirty="0"/>
              <a:t>보안 강화</a:t>
            </a:r>
            <a:endParaRPr lang="en-US" altLang="ko-KR" sz="1800" dirty="0"/>
          </a:p>
          <a:p>
            <a:pPr marL="869869" lvl="1" indent="-285750">
              <a:lnSpc>
                <a:spcPct val="150000"/>
              </a:lnSpc>
              <a:buFontTx/>
              <a:buChar char="-"/>
            </a:pPr>
            <a:r>
              <a:rPr lang="ko-KR" altLang="en-US" sz="1800" dirty="0"/>
              <a:t>외부</a:t>
            </a:r>
            <a:r>
              <a:rPr lang="en-US" altLang="ko-KR" sz="1800" dirty="0"/>
              <a:t> </a:t>
            </a:r>
            <a:r>
              <a:rPr lang="ko-KR" altLang="en-US" sz="1800" dirty="0"/>
              <a:t>통신시 내부 </a:t>
            </a:r>
            <a:r>
              <a:rPr lang="en-US" altLang="ko-KR" sz="1800" dirty="0"/>
              <a:t>IP</a:t>
            </a:r>
            <a:r>
              <a:rPr lang="ko-KR" altLang="en-US" sz="1800" dirty="0"/>
              <a:t>를 다른 </a:t>
            </a:r>
            <a:r>
              <a:rPr lang="en-US" altLang="ko-KR" sz="1800" dirty="0"/>
              <a:t>IP</a:t>
            </a:r>
            <a:r>
              <a:rPr lang="ko-KR" altLang="en-US" sz="1800" dirty="0"/>
              <a:t>로 변환해 통신하면 외부에 사내 </a:t>
            </a:r>
            <a:r>
              <a:rPr lang="en-US" altLang="ko-KR" sz="1800" dirty="0"/>
              <a:t>IP </a:t>
            </a:r>
            <a:r>
              <a:rPr lang="ko-KR" altLang="en-US" sz="1800" dirty="0"/>
              <a:t>주소체계 숨기 가능</a:t>
            </a:r>
            <a:endParaRPr lang="en-US" altLang="ko-KR" sz="1800" dirty="0"/>
          </a:p>
          <a:p>
            <a:pPr marL="869869" lvl="1" indent="-285750">
              <a:lnSpc>
                <a:spcPct val="150000"/>
              </a:lnSpc>
              <a:buFontTx/>
              <a:buChar char="-"/>
            </a:pPr>
            <a:endParaRPr lang="en-US" altLang="ko-KR" sz="1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F376E2-FF5F-4734-9DC6-27EB43684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372" y="4788743"/>
            <a:ext cx="5258605" cy="236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76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113C-101C-4990-B83B-70C4916275EE}"/>
              </a:ext>
            </a:extLst>
          </p:cNvPr>
          <p:cNvSpPr/>
          <p:nvPr/>
        </p:nvSpPr>
        <p:spPr>
          <a:xfrm>
            <a:off x="828370" y="1260351"/>
            <a:ext cx="2336409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7.1 NAT</a:t>
            </a: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/</a:t>
            </a: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PAT</a:t>
            </a:r>
            <a:endParaRPr lang="ko-KR" altLang="en-US" sz="2800" b="1" spc="-150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B4BC29-B843-43C1-861A-A6F922A6036B}"/>
              </a:ext>
            </a:extLst>
          </p:cNvPr>
          <p:cNvSpPr/>
          <p:nvPr/>
        </p:nvSpPr>
        <p:spPr>
          <a:xfrm>
            <a:off x="6715793" y="548626"/>
            <a:ext cx="399660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7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장 통신을 도와주는 네트워크 주요 기술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C4F3DF-7C5A-46CA-AFDE-AB5C88F05340}"/>
              </a:ext>
            </a:extLst>
          </p:cNvPr>
          <p:cNvSpPr/>
          <p:nvPr/>
        </p:nvSpPr>
        <p:spPr>
          <a:xfrm>
            <a:off x="828370" y="1876913"/>
            <a:ext cx="495037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7.1.1 NAT / PAT</a:t>
            </a:r>
            <a:r>
              <a:rPr lang="ko-KR" altLang="en-US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의 필요성</a:t>
            </a:r>
            <a:endParaRPr lang="ko-KR" altLang="en-US" sz="2000" b="1" spc="-15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726356-8304-4D32-B3E2-A3BED17A6104}"/>
              </a:ext>
            </a:extLst>
          </p:cNvPr>
          <p:cNvSpPr txBox="1"/>
          <p:nvPr/>
        </p:nvSpPr>
        <p:spPr>
          <a:xfrm>
            <a:off x="781622" y="2371407"/>
            <a:ext cx="991177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/>
              <a:t>(3) IP </a:t>
            </a:r>
            <a:r>
              <a:rPr lang="ko-KR" altLang="en-US" sz="1800" dirty="0"/>
              <a:t>주소 체계가 같은 두 개의 네트워크 간 통신을 가능하게 해 줌</a:t>
            </a:r>
            <a:endParaRPr lang="en-US" altLang="ko-KR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BBB1E5-2BB5-4400-8463-13C6EC806F4D}"/>
              </a:ext>
            </a:extLst>
          </p:cNvPr>
          <p:cNvSpPr txBox="1"/>
          <p:nvPr/>
        </p:nvSpPr>
        <p:spPr>
          <a:xfrm>
            <a:off x="1314252" y="5364807"/>
            <a:ext cx="9001000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800" dirty="0" err="1"/>
              <a:t>대외계</a:t>
            </a:r>
            <a:r>
              <a:rPr lang="en-US" altLang="ko-KR" sz="1800" dirty="0"/>
              <a:t> : </a:t>
            </a:r>
            <a:r>
              <a:rPr lang="ko-KR" altLang="en-US" sz="1800" dirty="0"/>
              <a:t> 카드사</a:t>
            </a:r>
            <a:r>
              <a:rPr lang="en-US" altLang="ko-KR" sz="1800" dirty="0"/>
              <a:t>, </a:t>
            </a:r>
            <a:r>
              <a:rPr lang="ko-KR" altLang="en-US" sz="1800" dirty="0"/>
              <a:t>은행 간 통신 등은 개인 정보 보호와 각종 법규 등으로 인터넷을 사용하지 않고 별도 네트워크 사용</a:t>
            </a:r>
            <a:endParaRPr lang="en-US" altLang="ko-KR" sz="18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800" dirty="0"/>
              <a:t> </a:t>
            </a:r>
            <a:r>
              <a:rPr lang="ko-KR" altLang="en-US" sz="1800" dirty="0"/>
              <a:t>대외계의 경우</a:t>
            </a:r>
            <a:r>
              <a:rPr lang="en-US" altLang="ko-KR" sz="1800" dirty="0"/>
              <a:t>, IP </a:t>
            </a:r>
            <a:r>
              <a:rPr lang="ko-KR" altLang="en-US" sz="1800" dirty="0"/>
              <a:t>대역이 같은 네트워크와 통신할 가능성이 많음</a:t>
            </a:r>
            <a:endParaRPr lang="en-US" altLang="ko-KR" sz="18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800" dirty="0"/>
              <a:t>더블 </a:t>
            </a:r>
            <a:r>
              <a:rPr lang="ko-KR" altLang="en-US" sz="1800" dirty="0" err="1"/>
              <a:t>나트</a:t>
            </a:r>
            <a:r>
              <a:rPr lang="en-US" altLang="ko-KR" sz="1800" dirty="0"/>
              <a:t>(Double NAT) :  </a:t>
            </a:r>
            <a:r>
              <a:rPr lang="ko-KR" altLang="en-US" sz="1800" dirty="0"/>
              <a:t>출발지와</a:t>
            </a:r>
            <a:r>
              <a:rPr lang="en-US" altLang="ko-KR" sz="1800" dirty="0"/>
              <a:t> </a:t>
            </a:r>
            <a:r>
              <a:rPr lang="ko-KR" altLang="en-US" sz="1800" dirty="0"/>
              <a:t>도착지 </a:t>
            </a:r>
            <a:r>
              <a:rPr lang="en-US" altLang="ko-KR" sz="1800" dirty="0"/>
              <a:t>IP</a:t>
            </a:r>
            <a:r>
              <a:rPr lang="ko-KR" altLang="en-US" sz="1800" dirty="0"/>
              <a:t>를 동시에 변경하는 기술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0C78464-D30C-44B0-AD84-7C2972787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268" y="2865901"/>
            <a:ext cx="493395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288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113C-101C-4990-B83B-70C4916275EE}"/>
              </a:ext>
            </a:extLst>
          </p:cNvPr>
          <p:cNvSpPr/>
          <p:nvPr/>
        </p:nvSpPr>
        <p:spPr>
          <a:xfrm>
            <a:off x="828370" y="1260351"/>
            <a:ext cx="2336409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7.1 NAT</a:t>
            </a: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/</a:t>
            </a: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PAT</a:t>
            </a:r>
            <a:endParaRPr lang="ko-KR" altLang="en-US" sz="2800" b="1" spc="-150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B4BC29-B843-43C1-861A-A6F922A6036B}"/>
              </a:ext>
            </a:extLst>
          </p:cNvPr>
          <p:cNvSpPr/>
          <p:nvPr/>
        </p:nvSpPr>
        <p:spPr>
          <a:xfrm>
            <a:off x="6715793" y="548626"/>
            <a:ext cx="399660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7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장 통신을 도와주는 네트워크 주요 기술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C4F3DF-7C5A-46CA-AFDE-AB5C88F05340}"/>
              </a:ext>
            </a:extLst>
          </p:cNvPr>
          <p:cNvSpPr/>
          <p:nvPr/>
        </p:nvSpPr>
        <p:spPr>
          <a:xfrm>
            <a:off x="828370" y="1876913"/>
            <a:ext cx="495037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7.1.1 NAT / PAT</a:t>
            </a:r>
            <a:r>
              <a:rPr lang="ko-KR" altLang="en-US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의 필요성</a:t>
            </a:r>
            <a:endParaRPr lang="ko-KR" altLang="en-US" sz="2000" b="1" spc="-15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BBB1E5-2BB5-4400-8463-13C6EC806F4D}"/>
              </a:ext>
            </a:extLst>
          </p:cNvPr>
          <p:cNvSpPr txBox="1"/>
          <p:nvPr/>
        </p:nvSpPr>
        <p:spPr>
          <a:xfrm>
            <a:off x="828370" y="2371407"/>
            <a:ext cx="9911778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/>
              <a:t>(4) </a:t>
            </a:r>
            <a:r>
              <a:rPr lang="ko-KR" altLang="en-US" sz="1800" dirty="0"/>
              <a:t>불필요한 설정 변경을 줄일 수 있음</a:t>
            </a:r>
            <a:endParaRPr lang="en-US" altLang="ko-KR" sz="1800" dirty="0"/>
          </a:p>
          <a:p>
            <a:pPr marL="869869" lvl="1" indent="-285750">
              <a:lnSpc>
                <a:spcPct val="150000"/>
              </a:lnSpc>
              <a:buFontTx/>
              <a:buChar char="-"/>
            </a:pPr>
            <a:r>
              <a:rPr lang="ko-KR" altLang="en-US" sz="1800" dirty="0"/>
              <a:t>회선 사업자나 </a:t>
            </a:r>
            <a:r>
              <a:rPr lang="en-US" altLang="ko-KR" sz="1800" dirty="0"/>
              <a:t>IDC</a:t>
            </a:r>
            <a:r>
              <a:rPr lang="ko-KR" altLang="en-US" sz="1800" dirty="0"/>
              <a:t>를</a:t>
            </a:r>
            <a:r>
              <a:rPr lang="en-US" altLang="ko-KR" sz="1800" dirty="0"/>
              <a:t> </a:t>
            </a:r>
            <a:r>
              <a:rPr lang="ko-KR" altLang="en-US" sz="1800" dirty="0"/>
              <a:t>이전하면</a:t>
            </a:r>
            <a:r>
              <a:rPr lang="en-US" altLang="ko-KR" sz="1800" dirty="0"/>
              <a:t>, </a:t>
            </a:r>
            <a:r>
              <a:rPr lang="ko-KR" altLang="en-US" sz="1800" dirty="0"/>
              <a:t>그동안 사용하던 공인 </a:t>
            </a:r>
            <a:r>
              <a:rPr lang="en-US" altLang="ko-KR" sz="1800" dirty="0"/>
              <a:t>IP </a:t>
            </a:r>
            <a:r>
              <a:rPr lang="ko-KR" altLang="en-US" sz="1800" dirty="0"/>
              <a:t>주소 사용이 안됨</a:t>
            </a:r>
            <a:endParaRPr lang="en-US" altLang="ko-KR" sz="1800" dirty="0"/>
          </a:p>
          <a:p>
            <a:pPr marL="869869" lvl="1" indent="-285750">
              <a:lnSpc>
                <a:spcPct val="150000"/>
              </a:lnSpc>
              <a:buFontTx/>
              <a:buChar char="-"/>
            </a:pPr>
            <a:r>
              <a:rPr lang="ko-KR" altLang="en-US" sz="1800" dirty="0"/>
              <a:t>신규 사업자가 부여한 새로운 </a:t>
            </a:r>
            <a:r>
              <a:rPr lang="en-US" altLang="ko-KR" sz="1800" dirty="0"/>
              <a:t>IP </a:t>
            </a:r>
            <a:r>
              <a:rPr lang="ko-KR" altLang="en-US" sz="1800" dirty="0"/>
              <a:t>주소로 변경해야 함</a:t>
            </a:r>
            <a:endParaRPr lang="en-US" altLang="ko-KR" sz="1800" dirty="0"/>
          </a:p>
          <a:p>
            <a:pPr marL="869869" lvl="1" indent="-285750">
              <a:lnSpc>
                <a:spcPct val="150000"/>
              </a:lnSpc>
              <a:buFontTx/>
              <a:buChar char="-"/>
            </a:pPr>
            <a:r>
              <a:rPr lang="en-US" altLang="ko-KR" sz="1800" dirty="0"/>
              <a:t>NAT/PAT </a:t>
            </a:r>
            <a:r>
              <a:rPr lang="ko-KR" altLang="en-US" sz="1800" dirty="0"/>
              <a:t>사용시 내부 서버 </a:t>
            </a:r>
            <a:r>
              <a:rPr lang="en-US" altLang="ko-KR" sz="1800" dirty="0"/>
              <a:t>PC</a:t>
            </a:r>
            <a:r>
              <a:rPr lang="ko-KR" altLang="en-US" sz="1800" dirty="0"/>
              <a:t>의 </a:t>
            </a:r>
            <a:r>
              <a:rPr lang="en-US" altLang="ko-KR" sz="1800" dirty="0"/>
              <a:t>IP</a:t>
            </a:r>
            <a:r>
              <a:rPr lang="ko-KR" altLang="en-US" sz="1800" dirty="0"/>
              <a:t> 주소</a:t>
            </a:r>
            <a:r>
              <a:rPr lang="en-US" altLang="ko-KR" sz="1800" dirty="0"/>
              <a:t> </a:t>
            </a:r>
            <a:r>
              <a:rPr lang="ko-KR" altLang="en-US" sz="1800" dirty="0"/>
              <a:t>변경 없이 </a:t>
            </a:r>
            <a:r>
              <a:rPr lang="en-US" altLang="ko-KR" sz="1800" dirty="0"/>
              <a:t>IDC </a:t>
            </a:r>
            <a:r>
              <a:rPr lang="ko-KR" altLang="en-US" sz="1800" dirty="0"/>
              <a:t>사업자 이전이 가능</a:t>
            </a:r>
            <a:endParaRPr lang="en-US" altLang="ko-KR" sz="1800" dirty="0"/>
          </a:p>
          <a:p>
            <a:pPr marL="869869" lvl="1" indent="-285750">
              <a:lnSpc>
                <a:spcPct val="150000"/>
              </a:lnSpc>
              <a:buFontTx/>
              <a:buChar char="-"/>
            </a:pPr>
            <a:r>
              <a:rPr lang="en-US" altLang="ko-KR" sz="1800" dirty="0"/>
              <a:t>NAT</a:t>
            </a:r>
            <a:r>
              <a:rPr lang="ko-KR" altLang="en-US" sz="1800" dirty="0"/>
              <a:t> 장비나 </a:t>
            </a:r>
            <a:r>
              <a:rPr lang="en-US" altLang="ko-KR" sz="1800" dirty="0"/>
              <a:t>DNS</a:t>
            </a:r>
            <a:r>
              <a:rPr lang="ko-KR" altLang="en-US" sz="1800" dirty="0"/>
              <a:t> 등의 설정은</a:t>
            </a:r>
            <a:r>
              <a:rPr lang="en-US" altLang="ko-KR" sz="1800" dirty="0"/>
              <a:t> </a:t>
            </a:r>
            <a:r>
              <a:rPr lang="ko-KR" altLang="en-US" sz="1800" dirty="0"/>
              <a:t>해주어야 함</a:t>
            </a:r>
            <a:r>
              <a:rPr lang="en-US" altLang="ko-KR" sz="1800" dirty="0"/>
              <a:t> </a:t>
            </a:r>
            <a:endParaRPr lang="ko-KR" altLang="en-US" sz="18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13945E4-3D28-4244-B7A1-D7D69A3DE006}"/>
              </a:ext>
            </a:extLst>
          </p:cNvPr>
          <p:cNvSpPr/>
          <p:nvPr/>
        </p:nvSpPr>
        <p:spPr>
          <a:xfrm>
            <a:off x="1170236" y="5508822"/>
            <a:ext cx="8928992" cy="792089"/>
          </a:xfrm>
          <a:prstGeom prst="roundRect">
            <a:avLst/>
          </a:prstGeom>
          <a:solidFill>
            <a:srgbClr val="0070C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800" b="1" dirty="0"/>
              <a:t>NAT </a:t>
            </a:r>
            <a:r>
              <a:rPr lang="ko-KR" altLang="en-US" sz="1800" b="1" dirty="0"/>
              <a:t>사용으로 장애 발생시 문제 해결의 어려움 발생 </a:t>
            </a:r>
            <a:r>
              <a:rPr lang="en-US" altLang="ko-KR" sz="1800" b="1" dirty="0"/>
              <a:t>(IP </a:t>
            </a:r>
            <a:r>
              <a:rPr lang="ko-KR" altLang="en-US" sz="1800" b="1" dirty="0"/>
              <a:t>변환으로 추적이 어려움</a:t>
            </a:r>
            <a:r>
              <a:rPr lang="en-US" altLang="ko-KR" sz="1800" b="1" dirty="0"/>
              <a:t>)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186380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113C-101C-4990-B83B-70C4916275EE}"/>
              </a:ext>
            </a:extLst>
          </p:cNvPr>
          <p:cNvSpPr/>
          <p:nvPr/>
        </p:nvSpPr>
        <p:spPr>
          <a:xfrm>
            <a:off x="828370" y="1260351"/>
            <a:ext cx="2336409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7.1 NAT</a:t>
            </a: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/</a:t>
            </a: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PAT</a:t>
            </a:r>
            <a:endParaRPr lang="ko-KR" altLang="en-US" sz="2800" b="1" spc="-150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B4BC29-B843-43C1-861A-A6F922A6036B}"/>
              </a:ext>
            </a:extLst>
          </p:cNvPr>
          <p:cNvSpPr/>
          <p:nvPr/>
        </p:nvSpPr>
        <p:spPr>
          <a:xfrm>
            <a:off x="6715793" y="548626"/>
            <a:ext cx="399660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7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장 통신을 도와주는 네트워크 주요 기술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C4F3DF-7C5A-46CA-AFDE-AB5C88F05340}"/>
              </a:ext>
            </a:extLst>
          </p:cNvPr>
          <p:cNvSpPr/>
          <p:nvPr/>
        </p:nvSpPr>
        <p:spPr>
          <a:xfrm>
            <a:off x="828370" y="1876913"/>
            <a:ext cx="495037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7.1.2 NAT </a:t>
            </a:r>
            <a:r>
              <a:rPr lang="ko-KR" altLang="en-US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동작 방식</a:t>
            </a:r>
            <a:endParaRPr lang="ko-KR" altLang="en-US" sz="2000" b="1" spc="-15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E9374B6-45D4-4803-8008-9B7702DD6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48" y="2844527"/>
            <a:ext cx="4771889" cy="356946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61195FC-B03A-4053-95E8-CD0D50B65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526" y="2973631"/>
            <a:ext cx="5130742" cy="347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1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113C-101C-4990-B83B-70C4916275EE}"/>
              </a:ext>
            </a:extLst>
          </p:cNvPr>
          <p:cNvSpPr/>
          <p:nvPr/>
        </p:nvSpPr>
        <p:spPr>
          <a:xfrm>
            <a:off x="828370" y="1260351"/>
            <a:ext cx="2336409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7.1 NAT</a:t>
            </a: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/</a:t>
            </a: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PAT</a:t>
            </a:r>
            <a:endParaRPr lang="ko-KR" altLang="en-US" sz="2800" b="1" spc="-150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B4BC29-B843-43C1-861A-A6F922A6036B}"/>
              </a:ext>
            </a:extLst>
          </p:cNvPr>
          <p:cNvSpPr/>
          <p:nvPr/>
        </p:nvSpPr>
        <p:spPr>
          <a:xfrm>
            <a:off x="6715793" y="548626"/>
            <a:ext cx="399660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7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장 통신을 도와주는 네트워크 주요 기술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C4F3DF-7C5A-46CA-AFDE-AB5C88F05340}"/>
              </a:ext>
            </a:extLst>
          </p:cNvPr>
          <p:cNvSpPr/>
          <p:nvPr/>
        </p:nvSpPr>
        <p:spPr>
          <a:xfrm>
            <a:off x="828370" y="1876913"/>
            <a:ext cx="495037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7.1.3 PAT </a:t>
            </a:r>
            <a:r>
              <a:rPr lang="ko-KR" altLang="en-US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동작 방식</a:t>
            </a:r>
            <a:endParaRPr lang="ko-KR" altLang="en-US" sz="2000" b="1" spc="-15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F40A97-3D48-43CE-88B9-E4D5EACE7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48" y="2464397"/>
            <a:ext cx="4949519" cy="36924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34518EC-F3F4-4AC3-B41C-81D0562F0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250" y="2124160"/>
            <a:ext cx="5103275" cy="481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250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C84B7-0252-42E2-A44A-72CFE059850E}"/>
              </a:ext>
            </a:extLst>
          </p:cNvPr>
          <p:cNvSpPr/>
          <p:nvPr/>
        </p:nvSpPr>
        <p:spPr>
          <a:xfrm>
            <a:off x="0" y="0"/>
            <a:ext cx="10693400" cy="1122029"/>
          </a:xfrm>
          <a:prstGeom prst="rect">
            <a:avLst/>
          </a:prstGeom>
          <a:solidFill>
            <a:srgbClr val="00A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172" y="126119"/>
            <a:ext cx="2637260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클라우드와 네트워크 보안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113C-101C-4990-B83B-70C4916275EE}"/>
              </a:ext>
            </a:extLst>
          </p:cNvPr>
          <p:cNvSpPr/>
          <p:nvPr/>
        </p:nvSpPr>
        <p:spPr>
          <a:xfrm>
            <a:off x="828370" y="1260351"/>
            <a:ext cx="2336409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7.1 NAT</a:t>
            </a: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/</a:t>
            </a: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PAT</a:t>
            </a:r>
            <a:endParaRPr lang="ko-KR" altLang="en-US" sz="2800" b="1" spc="-150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B4BC29-B843-43C1-861A-A6F922A6036B}"/>
              </a:ext>
            </a:extLst>
          </p:cNvPr>
          <p:cNvSpPr/>
          <p:nvPr/>
        </p:nvSpPr>
        <p:spPr>
          <a:xfrm>
            <a:off x="6715793" y="548626"/>
            <a:ext cx="399660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150" dirty="0">
                <a:solidFill>
                  <a:schemeClr val="bg1"/>
                </a:solidFill>
                <a:latin typeface="+mn-ea"/>
              </a:rPr>
              <a:t>7</a:t>
            </a:r>
            <a:r>
              <a:rPr lang="ko-KR" altLang="en-US" sz="1800" b="1" spc="-150" dirty="0">
                <a:solidFill>
                  <a:schemeClr val="bg1"/>
                </a:solidFill>
                <a:latin typeface="+mn-ea"/>
              </a:rPr>
              <a:t>장 통신을 도와주는 네트워크 주요 기술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C4F3DF-7C5A-46CA-AFDE-AB5C88F05340}"/>
              </a:ext>
            </a:extLst>
          </p:cNvPr>
          <p:cNvSpPr/>
          <p:nvPr/>
        </p:nvSpPr>
        <p:spPr>
          <a:xfrm>
            <a:off x="828370" y="1876913"/>
            <a:ext cx="495037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7.1.3 PAT </a:t>
            </a:r>
            <a:r>
              <a:rPr lang="ko-KR" altLang="en-US" sz="2000" b="1" spc="-15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동작 방식</a:t>
            </a:r>
            <a:endParaRPr lang="ko-KR" altLang="en-US" sz="2000" b="1" spc="-15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1876019-E650-46E7-86C3-389D639E9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220" y="2532286"/>
            <a:ext cx="5401647" cy="20404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F02883-73DD-426A-8CE1-389F4244BC76}"/>
              </a:ext>
            </a:extLst>
          </p:cNvPr>
          <p:cNvSpPr txBox="1"/>
          <p:nvPr/>
        </p:nvSpPr>
        <p:spPr>
          <a:xfrm>
            <a:off x="781622" y="4733599"/>
            <a:ext cx="9911778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rgbClr val="FF0000"/>
                </a:solidFill>
              </a:rPr>
              <a:t>NAT/PAT </a:t>
            </a:r>
            <a:r>
              <a:rPr lang="ko-KR" altLang="en-US" sz="1800" dirty="0">
                <a:solidFill>
                  <a:srgbClr val="FF0000"/>
                </a:solidFill>
              </a:rPr>
              <a:t>내부에서 </a:t>
            </a:r>
            <a:r>
              <a:rPr lang="ko-KR" altLang="en-US" sz="1800" dirty="0"/>
              <a:t>시작된 요청은 </a:t>
            </a:r>
            <a:r>
              <a:rPr lang="en-US" altLang="ko-KR" sz="1800" dirty="0"/>
              <a:t>NAT </a:t>
            </a:r>
            <a:r>
              <a:rPr lang="ko-KR" altLang="en-US" sz="1800" dirty="0"/>
              <a:t>장비에 </a:t>
            </a:r>
            <a:r>
              <a:rPr lang="en-US" altLang="ko-KR" sz="1800" dirty="0"/>
              <a:t>NAT </a:t>
            </a:r>
            <a:r>
              <a:rPr lang="ko-KR" altLang="en-US" sz="1800" dirty="0"/>
              <a:t>테이블이 생성되어 응답에 대해서도 </a:t>
            </a:r>
            <a:r>
              <a:rPr lang="en-US" altLang="ko-KR" sz="1800" dirty="0"/>
              <a:t>NAT </a:t>
            </a:r>
            <a:r>
              <a:rPr lang="ko-KR" altLang="en-US" sz="1800" dirty="0"/>
              <a:t>테이블을 참조하여 서비스 제공이 가능</a:t>
            </a:r>
            <a:endParaRPr lang="en-US" altLang="ko-KR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rgbClr val="FF0000"/>
                </a:solidFill>
              </a:rPr>
              <a:t>NAT/PAT </a:t>
            </a:r>
            <a:r>
              <a:rPr lang="ko-KR" altLang="en-US" sz="1800" dirty="0">
                <a:solidFill>
                  <a:srgbClr val="FF0000"/>
                </a:solidFill>
              </a:rPr>
              <a:t>외부에서 </a:t>
            </a:r>
            <a:r>
              <a:rPr lang="ko-KR" altLang="en-US" sz="1800" dirty="0"/>
              <a:t>시작된 요청은 </a:t>
            </a:r>
            <a:r>
              <a:rPr lang="en-US" altLang="ko-KR" sz="1800" dirty="0"/>
              <a:t>NAT </a:t>
            </a:r>
            <a:r>
              <a:rPr lang="ko-KR" altLang="en-US" sz="1800" dirty="0"/>
              <a:t>장비에 </a:t>
            </a:r>
            <a:r>
              <a:rPr lang="en-US" altLang="ko-KR" sz="1800" dirty="0"/>
              <a:t>NAT </a:t>
            </a:r>
            <a:r>
              <a:rPr lang="ko-KR" altLang="en-US" sz="1800" dirty="0"/>
              <a:t>테이블이 없기 때문에 서비스 불가 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26947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5CEB466D3C4E340B056CBD5270AFE02" ma:contentTypeVersion="11" ma:contentTypeDescription="새 문서를 만듭니다." ma:contentTypeScope="" ma:versionID="c3d3657bc3c2e5ba10bf0cee036d0178">
  <xsd:schema xmlns:xsd="http://www.w3.org/2001/XMLSchema" xmlns:xs="http://www.w3.org/2001/XMLSchema" xmlns:p="http://schemas.microsoft.com/office/2006/metadata/properties" xmlns:ns3="d138e9bc-9a22-4c43-913a-372da1f8fc91" targetNamespace="http://schemas.microsoft.com/office/2006/metadata/properties" ma:root="true" ma:fieldsID="bae70e1fc4279bff21832dc962fdd217" ns3:_="">
    <xsd:import namespace="d138e9bc-9a22-4c43-913a-372da1f8fc9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38e9bc-9a22-4c43-913a-372da1f8fc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32C632A-7DC4-421C-9B96-D04D0C78057F}">
  <ds:schemaRefs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purl.org/dc/terms/"/>
    <ds:schemaRef ds:uri="http://schemas.openxmlformats.org/package/2006/metadata/core-properties"/>
    <ds:schemaRef ds:uri="http://purl.org/dc/dcmitype/"/>
    <ds:schemaRef ds:uri="d138e9bc-9a22-4c43-913a-372da1f8fc91"/>
  </ds:schemaRefs>
</ds:datastoreItem>
</file>

<file path=customXml/itemProps2.xml><?xml version="1.0" encoding="utf-8"?>
<ds:datastoreItem xmlns:ds="http://schemas.openxmlformats.org/officeDocument/2006/customXml" ds:itemID="{60222F10-58D0-4014-AD06-7A602853EF8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E01FBE-4603-442B-86BF-C29AB124D1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38e9bc-9a22-4c43-913a-372da1f8fc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2716</TotalTime>
  <Words>2021</Words>
  <Application>Microsoft Office PowerPoint</Application>
  <PresentationFormat>사용자 지정</PresentationFormat>
  <Paragraphs>297</Paragraphs>
  <Slides>35</Slides>
  <Notes>0</Notes>
  <HiddenSlides>7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9" baseType="lpstr">
      <vt:lpstr>Arial</vt:lpstr>
      <vt:lpstr>맑은 고딕</vt:lpstr>
      <vt:lpstr>나눔스퀘어OTF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LDESIGN</dc:creator>
  <cp:lastModifiedBy> </cp:lastModifiedBy>
  <cp:revision>266</cp:revision>
  <dcterms:created xsi:type="dcterms:W3CDTF">2021-12-20T00:56:47Z</dcterms:created>
  <dcterms:modified xsi:type="dcterms:W3CDTF">2023-01-10T04:32:54Z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0x010100F5CEB466D3C4E340B056CBD5270AFE02</vt:lpwstr>
  </property>
</Properties>
</file>